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76" r:id="rId3"/>
    <p:sldId id="277" r:id="rId4"/>
    <p:sldId id="267" r:id="rId5"/>
    <p:sldId id="278" r:id="rId6"/>
    <p:sldId id="279" r:id="rId7"/>
    <p:sldId id="280" r:id="rId8"/>
    <p:sldId id="282" r:id="rId9"/>
    <p:sldId id="281" r:id="rId10"/>
    <p:sldId id="283" r:id="rId11"/>
    <p:sldId id="28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0" autoAdjust="0"/>
  </p:normalViewPr>
  <p:slideViewPr>
    <p:cSldViewPr snapToGrid="0">
      <p:cViewPr varScale="1">
        <p:scale>
          <a:sx n="50" d="100"/>
          <a:sy n="50" d="100"/>
        </p:scale>
        <p:origin x="93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902CD-370F-4642-92B6-D9EC7FE448D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63FE46D-FA6A-45EF-B922-2280BB0D397E}">
      <dgm:prSet phldrT="[Text]"/>
      <dgm:spPr/>
      <dgm:t>
        <a:bodyPr/>
        <a:lstStyle/>
        <a:p>
          <a:r>
            <a:rPr lang="fr-BE" dirty="0" smtClean="0"/>
            <a:t>2018</a:t>
          </a:r>
          <a:endParaRPr lang="en-GB" dirty="0"/>
        </a:p>
      </dgm:t>
    </dgm:pt>
    <dgm:pt modelId="{BBAFAA06-B6EF-454F-89E6-0418F3EE9465}" type="parTrans" cxnId="{1D79751E-CB66-4C6E-83A2-848A9E6FCE8E}">
      <dgm:prSet/>
      <dgm:spPr/>
      <dgm:t>
        <a:bodyPr/>
        <a:lstStyle/>
        <a:p>
          <a:endParaRPr lang="en-GB"/>
        </a:p>
      </dgm:t>
    </dgm:pt>
    <dgm:pt modelId="{CFA177B2-B3B4-45E0-BABF-6B9563B6A6EF}" type="sibTrans" cxnId="{1D79751E-CB66-4C6E-83A2-848A9E6FCE8E}">
      <dgm:prSet/>
      <dgm:spPr/>
      <dgm:t>
        <a:bodyPr/>
        <a:lstStyle/>
        <a:p>
          <a:endParaRPr lang="en-GB"/>
        </a:p>
      </dgm:t>
    </dgm:pt>
    <dgm:pt modelId="{E1410BAA-EA4B-4E29-8FA3-F796FF3D00DA}">
      <dgm:prSet phldrT="[Text]"/>
      <dgm:spPr/>
      <dgm:t>
        <a:bodyPr/>
        <a:lstStyle/>
        <a:p>
          <a:r>
            <a:rPr lang="fr-BE" dirty="0" smtClean="0"/>
            <a:t>2021</a:t>
          </a:r>
          <a:endParaRPr lang="en-GB" dirty="0"/>
        </a:p>
      </dgm:t>
    </dgm:pt>
    <dgm:pt modelId="{CB1E6B81-E06C-4138-9AC9-EAA8B6FE08DC}" type="parTrans" cxnId="{869030C6-2857-4667-8F5E-9853A2235057}">
      <dgm:prSet/>
      <dgm:spPr/>
      <dgm:t>
        <a:bodyPr/>
        <a:lstStyle/>
        <a:p>
          <a:endParaRPr lang="en-GB"/>
        </a:p>
      </dgm:t>
    </dgm:pt>
    <dgm:pt modelId="{018029CD-B3DC-46CC-8211-2365C3419FAF}" type="sibTrans" cxnId="{869030C6-2857-4667-8F5E-9853A2235057}">
      <dgm:prSet/>
      <dgm:spPr/>
      <dgm:t>
        <a:bodyPr/>
        <a:lstStyle/>
        <a:p>
          <a:endParaRPr lang="en-GB"/>
        </a:p>
      </dgm:t>
    </dgm:pt>
    <dgm:pt modelId="{5A3101D8-02FE-475E-B9C2-E9D7EBA29C18}">
      <dgm:prSet phldrT="[Text]"/>
      <dgm:spPr/>
      <dgm:t>
        <a:bodyPr/>
        <a:lstStyle/>
        <a:p>
          <a:r>
            <a:rPr lang="fr-BE" dirty="0" smtClean="0"/>
            <a:t>2025/30</a:t>
          </a:r>
          <a:endParaRPr lang="en-GB" dirty="0"/>
        </a:p>
      </dgm:t>
    </dgm:pt>
    <dgm:pt modelId="{8BB3ABDA-7070-4601-B6D2-D4863C361F4A}" type="parTrans" cxnId="{ADB69C53-B87D-449B-866D-34EA7F3CB8E2}">
      <dgm:prSet/>
      <dgm:spPr/>
      <dgm:t>
        <a:bodyPr/>
        <a:lstStyle/>
        <a:p>
          <a:endParaRPr lang="en-GB"/>
        </a:p>
      </dgm:t>
    </dgm:pt>
    <dgm:pt modelId="{50E914CD-0CCE-4D46-827C-A2AF19BF4F1C}" type="sibTrans" cxnId="{ADB69C53-B87D-449B-866D-34EA7F3CB8E2}">
      <dgm:prSet/>
      <dgm:spPr/>
      <dgm:t>
        <a:bodyPr/>
        <a:lstStyle/>
        <a:p>
          <a:endParaRPr lang="en-GB"/>
        </a:p>
      </dgm:t>
    </dgm:pt>
    <dgm:pt modelId="{8F6197F8-6AA8-4906-846F-FBEDB64444C8}">
      <dgm:prSet phldrT="[Text]"/>
      <dgm:spPr/>
      <dgm:t>
        <a:bodyPr/>
        <a:lstStyle/>
        <a:p>
          <a:r>
            <a:rPr lang="fr-BE" dirty="0" smtClean="0"/>
            <a:t>2020</a:t>
          </a:r>
          <a:endParaRPr lang="en-GB" dirty="0"/>
        </a:p>
      </dgm:t>
    </dgm:pt>
    <dgm:pt modelId="{9CF9B0A7-D9EB-488A-96B2-0BAF38F4A266}" type="parTrans" cxnId="{3B60D8C4-4C29-4E04-B9C1-E7E73D6AFE43}">
      <dgm:prSet/>
      <dgm:spPr/>
      <dgm:t>
        <a:bodyPr/>
        <a:lstStyle/>
        <a:p>
          <a:endParaRPr lang="en-GB"/>
        </a:p>
      </dgm:t>
    </dgm:pt>
    <dgm:pt modelId="{69002E2F-ED3C-47A3-BDBE-91AFF70EF3C2}" type="sibTrans" cxnId="{3B60D8C4-4C29-4E04-B9C1-E7E73D6AFE43}">
      <dgm:prSet/>
      <dgm:spPr/>
      <dgm:t>
        <a:bodyPr/>
        <a:lstStyle/>
        <a:p>
          <a:endParaRPr lang="en-GB"/>
        </a:p>
      </dgm:t>
    </dgm:pt>
    <dgm:pt modelId="{308ED160-245B-42C1-85D9-AA2371D77590}" type="pres">
      <dgm:prSet presAssocID="{3D6902CD-370F-4642-92B6-D9EC7FE448D2}" presName="Name0" presStyleCnt="0">
        <dgm:presLayoutVars>
          <dgm:dir/>
          <dgm:animLvl val="lvl"/>
          <dgm:resizeHandles val="exact"/>
        </dgm:presLayoutVars>
      </dgm:prSet>
      <dgm:spPr/>
    </dgm:pt>
    <dgm:pt modelId="{0AF20D7F-1580-4229-86A3-86BFB4397CC4}" type="pres">
      <dgm:prSet presAssocID="{463FE46D-FA6A-45EF-B922-2280BB0D397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ADBEA8-15B4-407B-BBD8-F47162F22AB8}" type="pres">
      <dgm:prSet presAssocID="{CFA177B2-B3B4-45E0-BABF-6B9563B6A6EF}" presName="parTxOnlySpace" presStyleCnt="0"/>
      <dgm:spPr/>
    </dgm:pt>
    <dgm:pt modelId="{CE991628-0B81-40B0-979F-4E99094DAF16}" type="pres">
      <dgm:prSet presAssocID="{8F6197F8-6AA8-4906-846F-FBEDB64444C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870A49-FDDD-471E-85B3-502BD2A79F4A}" type="pres">
      <dgm:prSet presAssocID="{69002E2F-ED3C-47A3-BDBE-91AFF70EF3C2}" presName="parTxOnlySpace" presStyleCnt="0"/>
      <dgm:spPr/>
    </dgm:pt>
    <dgm:pt modelId="{A86F6EB5-8B6A-4881-A1FF-9264C718A1C9}" type="pres">
      <dgm:prSet presAssocID="{E1410BAA-EA4B-4E29-8FA3-F796FF3D00D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E1DD92-C013-4401-8F40-A3803A895F29}" type="pres">
      <dgm:prSet presAssocID="{018029CD-B3DC-46CC-8211-2365C3419FAF}" presName="parTxOnlySpace" presStyleCnt="0"/>
      <dgm:spPr/>
    </dgm:pt>
    <dgm:pt modelId="{09362899-54BD-49FC-B771-2C9180F16B60}" type="pres">
      <dgm:prSet presAssocID="{5A3101D8-02FE-475E-B9C2-E9D7EBA29C18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69030C6-2857-4667-8F5E-9853A2235057}" srcId="{3D6902CD-370F-4642-92B6-D9EC7FE448D2}" destId="{E1410BAA-EA4B-4E29-8FA3-F796FF3D00DA}" srcOrd="2" destOrd="0" parTransId="{CB1E6B81-E06C-4138-9AC9-EAA8B6FE08DC}" sibTransId="{018029CD-B3DC-46CC-8211-2365C3419FAF}"/>
    <dgm:cxn modelId="{ADB69C53-B87D-449B-866D-34EA7F3CB8E2}" srcId="{3D6902CD-370F-4642-92B6-D9EC7FE448D2}" destId="{5A3101D8-02FE-475E-B9C2-E9D7EBA29C18}" srcOrd="3" destOrd="0" parTransId="{8BB3ABDA-7070-4601-B6D2-D4863C361F4A}" sibTransId="{50E914CD-0CCE-4D46-827C-A2AF19BF4F1C}"/>
    <dgm:cxn modelId="{1D79751E-CB66-4C6E-83A2-848A9E6FCE8E}" srcId="{3D6902CD-370F-4642-92B6-D9EC7FE448D2}" destId="{463FE46D-FA6A-45EF-B922-2280BB0D397E}" srcOrd="0" destOrd="0" parTransId="{BBAFAA06-B6EF-454F-89E6-0418F3EE9465}" sibTransId="{CFA177B2-B3B4-45E0-BABF-6B9563B6A6EF}"/>
    <dgm:cxn modelId="{7B1BB685-F87A-4597-ACF5-E2ADAC921639}" type="presOf" srcId="{3D6902CD-370F-4642-92B6-D9EC7FE448D2}" destId="{308ED160-245B-42C1-85D9-AA2371D77590}" srcOrd="0" destOrd="0" presId="urn:microsoft.com/office/officeart/2005/8/layout/chevron1"/>
    <dgm:cxn modelId="{E2DCB916-1E96-4D62-A6F2-959E17358488}" type="presOf" srcId="{5A3101D8-02FE-475E-B9C2-E9D7EBA29C18}" destId="{09362899-54BD-49FC-B771-2C9180F16B60}" srcOrd="0" destOrd="0" presId="urn:microsoft.com/office/officeart/2005/8/layout/chevron1"/>
    <dgm:cxn modelId="{C77A089E-B2AF-44A3-A66A-93E1BBDED1B8}" type="presOf" srcId="{463FE46D-FA6A-45EF-B922-2280BB0D397E}" destId="{0AF20D7F-1580-4229-86A3-86BFB4397CC4}" srcOrd="0" destOrd="0" presId="urn:microsoft.com/office/officeart/2005/8/layout/chevron1"/>
    <dgm:cxn modelId="{DE3A5114-598A-4AAA-B7B9-E63337A6D4DF}" type="presOf" srcId="{E1410BAA-EA4B-4E29-8FA3-F796FF3D00DA}" destId="{A86F6EB5-8B6A-4881-A1FF-9264C718A1C9}" srcOrd="0" destOrd="0" presId="urn:microsoft.com/office/officeart/2005/8/layout/chevron1"/>
    <dgm:cxn modelId="{3B60D8C4-4C29-4E04-B9C1-E7E73D6AFE43}" srcId="{3D6902CD-370F-4642-92B6-D9EC7FE448D2}" destId="{8F6197F8-6AA8-4906-846F-FBEDB64444C8}" srcOrd="1" destOrd="0" parTransId="{9CF9B0A7-D9EB-488A-96B2-0BAF38F4A266}" sibTransId="{69002E2F-ED3C-47A3-BDBE-91AFF70EF3C2}"/>
    <dgm:cxn modelId="{3AF92EB5-06D1-4F3E-879C-D197FDF92815}" type="presOf" srcId="{8F6197F8-6AA8-4906-846F-FBEDB64444C8}" destId="{CE991628-0B81-40B0-979F-4E99094DAF16}" srcOrd="0" destOrd="0" presId="urn:microsoft.com/office/officeart/2005/8/layout/chevron1"/>
    <dgm:cxn modelId="{892BCE52-32BA-45D2-AF62-21B9A26B6E3D}" type="presParOf" srcId="{308ED160-245B-42C1-85D9-AA2371D77590}" destId="{0AF20D7F-1580-4229-86A3-86BFB4397CC4}" srcOrd="0" destOrd="0" presId="urn:microsoft.com/office/officeart/2005/8/layout/chevron1"/>
    <dgm:cxn modelId="{D7BC1F05-DE54-43FB-AEC0-505836A1D503}" type="presParOf" srcId="{308ED160-245B-42C1-85D9-AA2371D77590}" destId="{8EADBEA8-15B4-407B-BBD8-F47162F22AB8}" srcOrd="1" destOrd="0" presId="urn:microsoft.com/office/officeart/2005/8/layout/chevron1"/>
    <dgm:cxn modelId="{60239A42-8A6C-4E23-9F4A-FD5CD345A664}" type="presParOf" srcId="{308ED160-245B-42C1-85D9-AA2371D77590}" destId="{CE991628-0B81-40B0-979F-4E99094DAF16}" srcOrd="2" destOrd="0" presId="urn:microsoft.com/office/officeart/2005/8/layout/chevron1"/>
    <dgm:cxn modelId="{F83F5B55-5F87-479A-81EF-5D3586086B3E}" type="presParOf" srcId="{308ED160-245B-42C1-85D9-AA2371D77590}" destId="{30870A49-FDDD-471E-85B3-502BD2A79F4A}" srcOrd="3" destOrd="0" presId="urn:microsoft.com/office/officeart/2005/8/layout/chevron1"/>
    <dgm:cxn modelId="{9CBA9B56-E349-4C75-8A6F-F15DB14B5758}" type="presParOf" srcId="{308ED160-245B-42C1-85D9-AA2371D77590}" destId="{A86F6EB5-8B6A-4881-A1FF-9264C718A1C9}" srcOrd="4" destOrd="0" presId="urn:microsoft.com/office/officeart/2005/8/layout/chevron1"/>
    <dgm:cxn modelId="{FC73CE0B-D65E-42FC-9569-5F818FBF5CBA}" type="presParOf" srcId="{308ED160-245B-42C1-85D9-AA2371D77590}" destId="{08E1DD92-C013-4401-8F40-A3803A895F29}" srcOrd="5" destOrd="0" presId="urn:microsoft.com/office/officeart/2005/8/layout/chevron1"/>
    <dgm:cxn modelId="{D39B2026-19C9-4070-8208-0386F9DF19CD}" type="presParOf" srcId="{308ED160-245B-42C1-85D9-AA2371D77590}" destId="{09362899-54BD-49FC-B771-2C9180F16B6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20D7F-1580-4229-86A3-86BFB4397CC4}">
      <dsp:nvSpPr>
        <dsp:cNvPr id="0" name=""/>
        <dsp:cNvSpPr/>
      </dsp:nvSpPr>
      <dsp:spPr>
        <a:xfrm>
          <a:off x="5261" y="886095"/>
          <a:ext cx="3062903" cy="12251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700" kern="1200" dirty="0" smtClean="0"/>
            <a:t>2018</a:t>
          </a:r>
          <a:endParaRPr lang="en-GB" sz="3700" kern="1200" dirty="0"/>
        </a:p>
      </dsp:txBody>
      <dsp:txXfrm>
        <a:off x="617842" y="886095"/>
        <a:ext cx="1837742" cy="1225161"/>
      </dsp:txXfrm>
    </dsp:sp>
    <dsp:sp modelId="{CE991628-0B81-40B0-979F-4E99094DAF16}">
      <dsp:nvSpPr>
        <dsp:cNvPr id="0" name=""/>
        <dsp:cNvSpPr/>
      </dsp:nvSpPr>
      <dsp:spPr>
        <a:xfrm>
          <a:off x="2761875" y="886095"/>
          <a:ext cx="3062903" cy="12251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700" kern="1200" dirty="0" smtClean="0"/>
            <a:t>2020</a:t>
          </a:r>
          <a:endParaRPr lang="en-GB" sz="3700" kern="1200" dirty="0"/>
        </a:p>
      </dsp:txBody>
      <dsp:txXfrm>
        <a:off x="3374456" y="886095"/>
        <a:ext cx="1837742" cy="1225161"/>
      </dsp:txXfrm>
    </dsp:sp>
    <dsp:sp modelId="{A86F6EB5-8B6A-4881-A1FF-9264C718A1C9}">
      <dsp:nvSpPr>
        <dsp:cNvPr id="0" name=""/>
        <dsp:cNvSpPr/>
      </dsp:nvSpPr>
      <dsp:spPr>
        <a:xfrm>
          <a:off x="5518488" y="886095"/>
          <a:ext cx="3062903" cy="12251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700" kern="1200" dirty="0" smtClean="0"/>
            <a:t>2021</a:t>
          </a:r>
          <a:endParaRPr lang="en-GB" sz="3700" kern="1200" dirty="0"/>
        </a:p>
      </dsp:txBody>
      <dsp:txXfrm>
        <a:off x="6131069" y="886095"/>
        <a:ext cx="1837742" cy="1225161"/>
      </dsp:txXfrm>
    </dsp:sp>
    <dsp:sp modelId="{09362899-54BD-49FC-B771-2C9180F16B60}">
      <dsp:nvSpPr>
        <dsp:cNvPr id="0" name=""/>
        <dsp:cNvSpPr/>
      </dsp:nvSpPr>
      <dsp:spPr>
        <a:xfrm>
          <a:off x="8275101" y="886095"/>
          <a:ext cx="3062903" cy="12251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700" kern="1200" dirty="0" smtClean="0"/>
            <a:t>2025/30</a:t>
          </a:r>
          <a:endParaRPr lang="en-GB" sz="3700" kern="1200" dirty="0"/>
        </a:p>
      </dsp:txBody>
      <dsp:txXfrm>
        <a:off x="8887682" y="886095"/>
        <a:ext cx="1837742" cy="1225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EF0E1-70AB-4477-87BD-152001A79D6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3F931-984A-46FA-B218-C3467A1E3B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66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8655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981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51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16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336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86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83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014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148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863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fr-BE" sz="1100" b="1" dirty="0" err="1" smtClean="0"/>
              <a:t>Assumptions</a:t>
            </a:r>
            <a:r>
              <a:rPr lang="fr-BE" sz="1100" b="1" dirty="0" smtClean="0"/>
              <a:t>:</a:t>
            </a:r>
            <a:endParaRPr lang="en-US" sz="1100" dirty="0" smtClean="0"/>
          </a:p>
          <a:p>
            <a:r>
              <a:rPr lang="en-US" sz="1100" dirty="0" smtClean="0">
                <a:sym typeface="Wingdings" panose="05000000000000000000" pitchFamily="2" charset="2"/>
              </a:rPr>
              <a:t>More ZEVs in the EV mix by 2025/30 compared to 2021</a:t>
            </a:r>
          </a:p>
          <a:p>
            <a:r>
              <a:rPr lang="en-US" sz="1100" dirty="0" smtClean="0">
                <a:sym typeface="Wingdings" panose="05000000000000000000" pitchFamily="2" charset="2"/>
              </a:rPr>
              <a:t>Lower official CO2 emissions from PHEVs in 2025/30</a:t>
            </a:r>
          </a:p>
          <a:p>
            <a:r>
              <a:rPr lang="en-US" sz="1100" dirty="0" smtClean="0">
                <a:sym typeface="Wingdings" panose="05000000000000000000" pitchFamily="2" charset="2"/>
              </a:rPr>
              <a:t>ICE improvement &amp; growing shares of mild and full hybrids by 2025/30</a:t>
            </a:r>
          </a:p>
        </p:txBody>
      </p:sp>
    </p:spTree>
    <p:extLst>
      <p:ext uri="{BB962C8B-B14F-4D97-AF65-F5344CB8AC3E}">
        <p14:creationId xmlns:p14="http://schemas.microsoft.com/office/powerpoint/2010/main" val="42208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D7A-50ED-46D0-9005-4A9790AF434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7B27-71B6-4C33-A558-AF0705983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6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D7A-50ED-46D0-9005-4A9790AF434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7B27-71B6-4C33-A558-AF0705983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9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D7A-50ED-46D0-9005-4A9790AF434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7B27-71B6-4C33-A558-AF0705983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0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D7A-50ED-46D0-9005-4A9790AF434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7B27-71B6-4C33-A558-AF0705983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D7A-50ED-46D0-9005-4A9790AF434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7B27-71B6-4C33-A558-AF0705983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1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D7A-50ED-46D0-9005-4A9790AF434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7B27-71B6-4C33-A558-AF0705983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D7A-50ED-46D0-9005-4A9790AF434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7B27-71B6-4C33-A558-AF0705983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D7A-50ED-46D0-9005-4A9790AF434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7B27-71B6-4C33-A558-AF0705983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0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D7A-50ED-46D0-9005-4A9790AF434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7B27-71B6-4C33-A558-AF0705983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4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D7A-50ED-46D0-9005-4A9790AF434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7B27-71B6-4C33-A558-AF0705983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1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FD7A-50ED-46D0-9005-4A9790AF434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7B27-71B6-4C33-A558-AF0705983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1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FD7A-50ED-46D0-9005-4A9790AF434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D7B27-71B6-4C33-A558-AF07059838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526267" y="2217052"/>
            <a:ext cx="10870800" cy="237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5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Shifting from NEDC to WLTP – What is the impact on 2025/30 CO</a:t>
            </a:r>
            <a:r>
              <a:rPr lang="en-US" sz="5867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targets?</a:t>
            </a:r>
            <a:r>
              <a:rPr lang="en-GB" sz="5867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" sz="58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99233" y="4640242"/>
            <a:ext cx="11259634" cy="169232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endParaRPr sz="3733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endParaRPr lang="fr-FR" sz="3200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fr-FR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Florent Grelier, Clean Vehicles </a:t>
            </a:r>
            <a:r>
              <a:rPr lang="fr-FR" sz="3200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Engineer</a:t>
            </a:r>
            <a:r>
              <a:rPr lang="fr-FR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T&amp;E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1"/>
            <a:ext cx="2106144" cy="8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134" y="91267"/>
            <a:ext cx="3140833" cy="62506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body" idx="4294967295"/>
          </p:nvPr>
        </p:nvSpPr>
        <p:spPr>
          <a:xfrm>
            <a:off x="164467" y="6386900"/>
            <a:ext cx="11594400" cy="29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None/>
            </a:pPr>
            <a:r>
              <a:rPr lang="en" sz="1467" dirty="0" smtClean="0">
                <a:ea typeface="Arial"/>
                <a:cs typeface="Arial"/>
                <a:sym typeface="Arial"/>
              </a:rPr>
              <a:t>Get Real </a:t>
            </a:r>
            <a:r>
              <a:rPr lang="en" sz="1467" dirty="0" smtClean="0"/>
              <a:t>conference Hungary</a:t>
            </a:r>
            <a:r>
              <a:rPr lang="en" sz="1467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67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1467" dirty="0" smtClean="0"/>
              <a:t>Shifting from NEDC to WLTP – What is the impact on 2025/30 CO</a:t>
            </a:r>
            <a:r>
              <a:rPr lang="en" sz="1467" baseline="-25000" dirty="0" smtClean="0"/>
              <a:t>2</a:t>
            </a:r>
            <a:r>
              <a:rPr lang="en" sz="1467" dirty="0" smtClean="0"/>
              <a:t> targets?</a:t>
            </a:r>
            <a:r>
              <a:rPr lang="en" sz="1467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67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1467" dirty="0"/>
              <a:t> </a:t>
            </a:r>
            <a:r>
              <a:rPr lang="en" sz="1467" dirty="0" smtClean="0"/>
              <a:t>5 February 2020</a:t>
            </a:r>
            <a:endParaRPr lang="en" sz="1467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4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1"/>
            <a:ext cx="2106144" cy="8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134" y="91267"/>
            <a:ext cx="3140833" cy="62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7" y="921700"/>
            <a:ext cx="12192000" cy="90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733" dirty="0"/>
              <a:t> </a:t>
            </a:r>
            <a:r>
              <a:rPr lang="en" sz="3733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lang="en" sz="3733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598" y="1922970"/>
            <a:ext cx="109429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Double </a:t>
            </a:r>
            <a:r>
              <a:rPr lang="fr-BE" sz="2000" dirty="0" err="1" smtClean="0"/>
              <a:t>regulatory</a:t>
            </a:r>
            <a:r>
              <a:rPr lang="fr-BE" sz="2000" dirty="0" smtClean="0"/>
              <a:t> change </a:t>
            </a:r>
            <a:r>
              <a:rPr lang="fr-BE" sz="2000" dirty="0"/>
              <a:t>(</a:t>
            </a:r>
            <a:r>
              <a:rPr lang="fr-BE" sz="2000" dirty="0" smtClean="0"/>
              <a:t>shift to WLTP, </a:t>
            </a:r>
            <a:r>
              <a:rPr lang="fr-BE" sz="2000" dirty="0" err="1" smtClean="0"/>
              <a:t>percentage</a:t>
            </a:r>
            <a:r>
              <a:rPr lang="fr-BE" sz="2000" dirty="0" smtClean="0"/>
              <a:t> </a:t>
            </a:r>
            <a:r>
              <a:rPr lang="fr-BE" sz="2000" dirty="0" err="1" smtClean="0"/>
              <a:t>reduction</a:t>
            </a:r>
            <a:r>
              <a:rPr lang="fr-BE" sz="2000" dirty="0" smtClean="0"/>
              <a:t> CO</a:t>
            </a:r>
            <a:r>
              <a:rPr lang="fr-BE" sz="2000" baseline="-25000" dirty="0" smtClean="0"/>
              <a:t>2</a:t>
            </a:r>
            <a:r>
              <a:rPr lang="fr-BE" sz="2000" dirty="0" smtClean="0"/>
              <a:t> </a:t>
            </a:r>
            <a:r>
              <a:rPr lang="fr-BE" sz="2000" dirty="0" err="1" smtClean="0"/>
              <a:t>targets</a:t>
            </a:r>
            <a:r>
              <a:rPr lang="fr-BE" sz="2000" dirty="0" smtClean="0"/>
              <a:t>)</a:t>
            </a:r>
          </a:p>
          <a:p>
            <a:endParaRPr lang="fr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2020 WLTP </a:t>
            </a:r>
            <a:r>
              <a:rPr lang="fr-BE" sz="2000" dirty="0" err="1" smtClean="0"/>
              <a:t>uplift</a:t>
            </a:r>
            <a:r>
              <a:rPr lang="fr-BE" sz="2000" dirty="0" smtClean="0"/>
              <a:t> = key of transition </a:t>
            </a:r>
            <a:r>
              <a:rPr lang="fr-BE" sz="2000" dirty="0" smtClean="0">
                <a:sym typeface="Wingdings" panose="05000000000000000000" pitchFamily="2" charset="2"/>
              </a:rPr>
              <a:t> </a:t>
            </a:r>
            <a:r>
              <a:rPr lang="fr-BE" sz="2000" dirty="0" err="1" smtClean="0">
                <a:sym typeface="Wingdings" panose="05000000000000000000" pitchFamily="2" charset="2"/>
              </a:rPr>
              <a:t>interest</a:t>
            </a:r>
            <a:r>
              <a:rPr lang="fr-BE" sz="2000" dirty="0" smtClean="0">
                <a:sym typeface="Wingdings" panose="05000000000000000000" pitchFamily="2" charset="2"/>
              </a:rPr>
              <a:t> for </a:t>
            </a:r>
            <a:r>
              <a:rPr lang="fr-BE" sz="2000" dirty="0" err="1" smtClean="0">
                <a:sym typeface="Wingdings" panose="05000000000000000000" pitchFamily="2" charset="2"/>
              </a:rPr>
              <a:t>carmakers</a:t>
            </a:r>
            <a:r>
              <a:rPr lang="fr-BE" sz="2000" dirty="0" smtClean="0">
                <a:sym typeface="Wingdings" panose="05000000000000000000" pitchFamily="2" charset="2"/>
              </a:rPr>
              <a:t> to </a:t>
            </a:r>
            <a:r>
              <a:rPr lang="fr-BE" sz="2000" dirty="0" err="1" smtClean="0">
                <a:sym typeface="Wingdings" panose="05000000000000000000" pitchFamily="2" charset="2"/>
              </a:rPr>
              <a:t>game</a:t>
            </a:r>
            <a:r>
              <a:rPr lang="fr-BE" sz="2000" dirty="0" smtClean="0">
                <a:sym typeface="Wingdings" panose="05000000000000000000" pitchFamily="2" charset="2"/>
              </a:rPr>
              <a:t> system</a:t>
            </a:r>
          </a:p>
          <a:p>
            <a:endParaRPr lang="fr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Inflation of WLTP already happening </a:t>
            </a:r>
            <a:r>
              <a:rPr lang="en-US" sz="2000" dirty="0" smtClean="0">
                <a:sym typeface="Wingdings" panose="05000000000000000000" pitchFamily="2" charset="2"/>
              </a:rPr>
              <a:t> amendments by European Commission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Current WLTP uplift higher than expected (16-21% instead of 10%)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Diesel, full </a:t>
            </a:r>
            <a:r>
              <a:rPr lang="fr-BE" sz="2000" dirty="0" err="1" smtClean="0"/>
              <a:t>hybrids</a:t>
            </a:r>
            <a:r>
              <a:rPr lang="fr-BE" sz="2000" dirty="0" smtClean="0"/>
              <a:t> &amp; </a:t>
            </a:r>
            <a:r>
              <a:rPr lang="fr-BE" sz="2000" dirty="0" err="1" smtClean="0"/>
              <a:t>SUVs</a:t>
            </a:r>
            <a:r>
              <a:rPr lang="fr-BE" sz="2000" dirty="0" smtClean="0"/>
              <a:t> </a:t>
            </a:r>
            <a:r>
              <a:rPr lang="fr-BE" sz="2000" dirty="0" err="1" smtClean="0"/>
              <a:t>with</a:t>
            </a:r>
            <a:r>
              <a:rPr lang="fr-BE" sz="2000" dirty="0" smtClean="0"/>
              <a:t> </a:t>
            </a:r>
            <a:r>
              <a:rPr lang="fr-BE" sz="2000" dirty="0" err="1" smtClean="0"/>
              <a:t>highest</a:t>
            </a:r>
            <a:r>
              <a:rPr lang="fr-BE" sz="2000" dirty="0" smtClean="0"/>
              <a:t> WLTP </a:t>
            </a:r>
            <a:r>
              <a:rPr lang="fr-BE" sz="2000" dirty="0" err="1" smtClean="0"/>
              <a:t>uplift</a:t>
            </a:r>
            <a:endParaRPr lang="fr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err="1" smtClean="0"/>
              <a:t>Inflated</a:t>
            </a:r>
            <a:r>
              <a:rPr lang="fr-BE" sz="2000" dirty="0" smtClean="0"/>
              <a:t> WLTP </a:t>
            </a:r>
            <a:r>
              <a:rPr lang="fr-BE" sz="2000" dirty="0" err="1" smtClean="0"/>
              <a:t>uplift</a:t>
            </a:r>
            <a:r>
              <a:rPr lang="fr-BE" sz="2000" dirty="0" smtClean="0"/>
              <a:t> </a:t>
            </a:r>
            <a:r>
              <a:rPr lang="fr-BE" sz="2000" dirty="0" smtClean="0">
                <a:sym typeface="Wingdings" panose="05000000000000000000" pitchFamily="2" charset="2"/>
              </a:rPr>
              <a:t></a:t>
            </a:r>
            <a:r>
              <a:rPr lang="fr-BE" sz="2000" dirty="0" smtClean="0"/>
              <a:t> </a:t>
            </a:r>
            <a:r>
              <a:rPr lang="fr-BE" sz="2000" dirty="0" err="1" smtClean="0"/>
              <a:t>undermine</a:t>
            </a:r>
            <a:r>
              <a:rPr lang="fr-BE" sz="2000" dirty="0" smtClean="0"/>
              <a:t> 2030 CO</a:t>
            </a:r>
            <a:r>
              <a:rPr lang="fr-BE" sz="2000" baseline="-25000" dirty="0" smtClean="0"/>
              <a:t>2</a:t>
            </a:r>
            <a:r>
              <a:rPr lang="fr-BE" sz="2000" dirty="0" smtClean="0"/>
              <a:t> </a:t>
            </a:r>
            <a:r>
              <a:rPr lang="fr-BE" sz="2000" dirty="0" err="1" smtClean="0"/>
              <a:t>targets</a:t>
            </a:r>
            <a:r>
              <a:rPr lang="fr-BE" sz="2000" dirty="0" smtClean="0"/>
              <a:t> by 10% &amp; </a:t>
            </a:r>
            <a:r>
              <a:rPr lang="fr-BE" sz="2000" dirty="0" err="1" smtClean="0"/>
              <a:t>needed</a:t>
            </a:r>
            <a:r>
              <a:rPr lang="fr-BE" sz="2000" dirty="0" smtClean="0"/>
              <a:t> EV sales by 7% </a:t>
            </a:r>
          </a:p>
        </p:txBody>
      </p:sp>
      <p:sp>
        <p:nvSpPr>
          <p:cNvPr id="12" name="Shape 58"/>
          <p:cNvSpPr txBox="1">
            <a:spLocks/>
          </p:cNvSpPr>
          <p:nvPr/>
        </p:nvSpPr>
        <p:spPr>
          <a:xfrm>
            <a:off x="164467" y="6386900"/>
            <a:ext cx="11594400" cy="29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 panose="020B0604020202020204" pitchFamily="34" charset="0"/>
              <a:buNone/>
            </a:pPr>
            <a:r>
              <a:rPr lang="en" sz="1467" smtClean="0">
                <a:ea typeface="Arial"/>
                <a:cs typeface="Arial"/>
                <a:sym typeface="Arial"/>
              </a:rPr>
              <a:t>Get Real </a:t>
            </a:r>
            <a:r>
              <a:rPr lang="en" sz="1467" smtClean="0"/>
              <a:t>conference Hungary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467" smtClean="0"/>
              <a:t>Shifting from NEDC to WLTP – What is the impact on 2025/30 CO</a:t>
            </a:r>
            <a:r>
              <a:rPr lang="en" sz="1467" baseline="-25000" smtClean="0"/>
              <a:t>2</a:t>
            </a:r>
            <a:r>
              <a:rPr lang="en" sz="1467" smtClean="0"/>
              <a:t> targets?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" sz="1467" smtClean="0"/>
              <a:t> 5 February 2020</a:t>
            </a:r>
            <a:endParaRPr lang="en" sz="1467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1"/>
            <a:ext cx="2106144" cy="8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134" y="91267"/>
            <a:ext cx="3140833" cy="62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7" y="921700"/>
            <a:ext cx="12192000" cy="90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733" dirty="0"/>
              <a:t> </a:t>
            </a:r>
            <a:r>
              <a:rPr lang="en" sz="3733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 recommandations</a:t>
            </a:r>
            <a:endParaRPr lang="en" sz="3733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598" y="1922970"/>
            <a:ext cx="109429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 smtClean="0"/>
              <a:t>European</a:t>
            </a:r>
            <a:r>
              <a:rPr lang="fr-BE" sz="2000" b="1" dirty="0" smtClean="0"/>
              <a:t> Commission: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Use new in-service </a:t>
            </a:r>
            <a:r>
              <a:rPr lang="fr-BE" sz="2000" dirty="0" err="1" smtClean="0"/>
              <a:t>conformity</a:t>
            </a:r>
            <a:r>
              <a:rPr lang="fr-BE" sz="2000" dirty="0" smtClean="0"/>
              <a:t> </a:t>
            </a:r>
            <a:r>
              <a:rPr lang="fr-BE" sz="2000" dirty="0" err="1" smtClean="0"/>
              <a:t>powers</a:t>
            </a:r>
            <a:r>
              <a:rPr lang="fr-BE" sz="2000" dirty="0" smtClean="0"/>
              <a:t> (type-</a:t>
            </a:r>
            <a:r>
              <a:rPr lang="fr-BE" sz="2000" dirty="0" err="1" smtClean="0"/>
              <a:t>approval</a:t>
            </a:r>
            <a:r>
              <a:rPr lang="fr-BE" sz="2000" dirty="0" smtClean="0"/>
              <a:t> </a:t>
            </a:r>
            <a:r>
              <a:rPr lang="fr-BE" sz="2000" dirty="0" err="1" smtClean="0"/>
              <a:t>regulation</a:t>
            </a:r>
            <a:r>
              <a:rPr lang="fr-BE" sz="2000" dirty="0" smtClean="0"/>
              <a:t>) </a:t>
            </a:r>
            <a:r>
              <a:rPr lang="fr-BE" sz="2000" dirty="0" smtClean="0">
                <a:sym typeface="Wingdings" panose="05000000000000000000" pitchFamily="2" charset="2"/>
              </a:rPr>
              <a:t> </a:t>
            </a:r>
            <a:r>
              <a:rPr lang="fr-BE" sz="2000" dirty="0" err="1" smtClean="0">
                <a:sym typeface="Wingdings" panose="05000000000000000000" pitchFamily="2" charset="2"/>
              </a:rPr>
              <a:t>independent</a:t>
            </a:r>
            <a:r>
              <a:rPr lang="fr-BE" sz="2000" dirty="0" smtClean="0">
                <a:sym typeface="Wingdings" panose="05000000000000000000" pitchFamily="2" charset="2"/>
              </a:rPr>
              <a:t> WLTP tests &amp; challenge </a:t>
            </a:r>
            <a:r>
              <a:rPr lang="fr-BE" sz="2000" dirty="0" err="1" smtClean="0">
                <a:sym typeface="Wingdings" panose="05000000000000000000" pitchFamily="2" charset="2"/>
              </a:rPr>
              <a:t>testing</a:t>
            </a:r>
            <a:r>
              <a:rPr lang="fr-BE" sz="2000" dirty="0" smtClean="0">
                <a:sym typeface="Wingdings" panose="05000000000000000000" pitchFamily="2" charset="2"/>
              </a:rPr>
              <a:t> </a:t>
            </a:r>
            <a:r>
              <a:rPr lang="fr-BE" sz="2000" dirty="0" err="1" smtClean="0">
                <a:sym typeface="Wingdings" panose="05000000000000000000" pitchFamily="2" charset="2"/>
              </a:rPr>
              <a:t>parameters</a:t>
            </a:r>
            <a:endParaRPr lang="fr-BE" sz="20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err="1" smtClean="0">
                <a:sym typeface="Wingdings" panose="05000000000000000000" pitchFamily="2" charset="2"/>
              </a:rPr>
              <a:t>Bring</a:t>
            </a:r>
            <a:r>
              <a:rPr lang="fr-BE" sz="2000" dirty="0" smtClean="0">
                <a:sym typeface="Wingdings" panose="05000000000000000000" pitchFamily="2" charset="2"/>
              </a:rPr>
              <a:t> down WLTP values </a:t>
            </a:r>
            <a:r>
              <a:rPr lang="fr-BE" sz="2000" dirty="0" err="1" smtClean="0">
                <a:sym typeface="Wingdings" panose="05000000000000000000" pitchFamily="2" charset="2"/>
              </a:rPr>
              <a:t>where</a:t>
            </a:r>
            <a:r>
              <a:rPr lang="fr-BE" sz="2000" dirty="0" smtClean="0">
                <a:sym typeface="Wingdings" panose="05000000000000000000" pitchFamily="2" charset="2"/>
              </a:rPr>
              <a:t> </a:t>
            </a:r>
            <a:r>
              <a:rPr lang="fr-BE" sz="2000" dirty="0" err="1" smtClean="0">
                <a:sym typeface="Wingdings" panose="05000000000000000000" pitchFamily="2" charset="2"/>
              </a:rPr>
              <a:t>evidence</a:t>
            </a:r>
            <a:r>
              <a:rPr lang="fr-BE" sz="2000" dirty="0" smtClean="0">
                <a:sym typeface="Wingdings" panose="05000000000000000000" pitchFamily="2" charset="2"/>
              </a:rPr>
              <a:t> of </a:t>
            </a:r>
            <a:r>
              <a:rPr lang="fr-BE" sz="2000" dirty="0" err="1" smtClean="0">
                <a:sym typeface="Wingdings" panose="05000000000000000000" pitchFamily="2" charset="2"/>
              </a:rPr>
              <a:t>inflated</a:t>
            </a:r>
            <a:r>
              <a:rPr lang="fr-BE" sz="2000" dirty="0" smtClean="0">
                <a:sym typeface="Wingdings" panose="05000000000000000000" pitchFamily="2" charset="2"/>
              </a:rPr>
              <a:t>/</a:t>
            </a:r>
            <a:r>
              <a:rPr lang="fr-BE" sz="2000" dirty="0" err="1" smtClean="0">
                <a:sym typeface="Wingdings" panose="05000000000000000000" pitchFamily="2" charset="2"/>
              </a:rPr>
              <a:t>unexpected</a:t>
            </a:r>
            <a:r>
              <a:rPr lang="fr-BE" sz="2000" dirty="0" smtClean="0">
                <a:sym typeface="Wingdings" panose="05000000000000000000" pitchFamily="2" charset="2"/>
              </a:rPr>
              <a:t> </a:t>
            </a:r>
            <a:r>
              <a:rPr lang="fr-BE" sz="2000" dirty="0" err="1" smtClean="0">
                <a:sym typeface="Wingdings" panose="05000000000000000000" pitchFamily="2" charset="2"/>
              </a:rPr>
              <a:t>uplift</a:t>
            </a:r>
            <a:endParaRPr lang="fr-BE" sz="20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err="1" smtClean="0"/>
              <a:t>Disclose</a:t>
            </a:r>
            <a:r>
              <a:rPr lang="fr-BE" sz="2000" dirty="0" smtClean="0"/>
              <a:t> </a:t>
            </a:r>
            <a:r>
              <a:rPr lang="fr-BE" sz="2000" dirty="0" err="1" smtClean="0"/>
              <a:t>publicly</a:t>
            </a:r>
            <a:r>
              <a:rPr lang="fr-BE" sz="2000" dirty="0" smtClean="0"/>
              <a:t> WLTP </a:t>
            </a:r>
            <a:r>
              <a:rPr lang="fr-BE" sz="2000" dirty="0" err="1" smtClean="0"/>
              <a:t>measured</a:t>
            </a:r>
            <a:r>
              <a:rPr lang="fr-BE" sz="2000" dirty="0" smtClean="0"/>
              <a:t> values for the cars </a:t>
            </a:r>
            <a:r>
              <a:rPr lang="fr-BE" sz="2000" dirty="0" err="1" smtClean="0"/>
              <a:t>registered</a:t>
            </a:r>
            <a:r>
              <a:rPr lang="fr-BE" sz="2000" dirty="0" smtClean="0"/>
              <a:t> in 2020</a:t>
            </a:r>
            <a:endParaRPr lang="fr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Use WLTP uplift with measured values also for the 2021-2024 CO</a:t>
            </a:r>
            <a:r>
              <a:rPr lang="en-US" sz="2000" baseline="-25000" dirty="0" smtClean="0"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ym typeface="Wingdings" panose="05000000000000000000" pitchFamily="2" charset="2"/>
              </a:rPr>
              <a:t> targets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err="1" smtClean="0"/>
              <a:t>Strenghten</a:t>
            </a:r>
            <a:r>
              <a:rPr lang="fr-BE" sz="2000" dirty="0" smtClean="0"/>
              <a:t> </a:t>
            </a:r>
            <a:r>
              <a:rPr lang="fr-BE" sz="2000" dirty="0" smtClean="0"/>
              <a:t>Fuel </a:t>
            </a:r>
            <a:r>
              <a:rPr lang="fr-BE" sz="2000" dirty="0" err="1" smtClean="0"/>
              <a:t>Consumption</a:t>
            </a:r>
            <a:r>
              <a:rPr lang="fr-BE" sz="2000" dirty="0" smtClean="0"/>
              <a:t> </a:t>
            </a:r>
            <a:r>
              <a:rPr lang="fr-BE" sz="2000" dirty="0" err="1" smtClean="0"/>
              <a:t>Meter</a:t>
            </a:r>
            <a:r>
              <a:rPr lang="fr-BE" sz="2000" dirty="0" smtClean="0"/>
              <a:t> (FCM) </a:t>
            </a:r>
            <a:r>
              <a:rPr lang="fr-BE" sz="2000" dirty="0" err="1" smtClean="0"/>
              <a:t>mechanism</a:t>
            </a:r>
            <a:r>
              <a:rPr lang="fr-BE" sz="2000" dirty="0" smtClean="0"/>
              <a:t> </a:t>
            </a:r>
            <a:r>
              <a:rPr lang="fr-BE" sz="2000" dirty="0" smtClean="0">
                <a:sym typeface="Wingdings" panose="05000000000000000000" pitchFamily="2" charset="2"/>
              </a:rPr>
              <a:t> use for compliance (2021 </a:t>
            </a:r>
            <a:r>
              <a:rPr lang="fr-BE" sz="2000" dirty="0" err="1" smtClean="0">
                <a:sym typeface="Wingdings" panose="05000000000000000000" pitchFamily="2" charset="2"/>
              </a:rPr>
              <a:t>review</a:t>
            </a:r>
            <a:r>
              <a:rPr lang="fr-BE" sz="2000" dirty="0" smtClean="0">
                <a:sym typeface="Wingdings" panose="05000000000000000000" pitchFamily="2" charset="2"/>
              </a:rPr>
              <a:t>) </a:t>
            </a:r>
            <a:r>
              <a:rPr lang="en-US" sz="2000" dirty="0" smtClean="0">
                <a:sym typeface="Wingdings" panose="05000000000000000000" pitchFamily="2" charset="2"/>
              </a:rPr>
              <a:t>to </a:t>
            </a:r>
            <a:r>
              <a:rPr lang="en-US" sz="2000" dirty="0">
                <a:sym typeface="Wingdings" panose="05000000000000000000" pitchFamily="2" charset="2"/>
              </a:rPr>
              <a:t>remove any incentive to manipulate laboratory tests</a:t>
            </a:r>
            <a:endParaRPr lang="fr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/>
          </a:p>
          <a:p>
            <a:r>
              <a:rPr lang="fr-BE" sz="2000" b="1" dirty="0" err="1" smtClean="0"/>
              <a:t>Member</a:t>
            </a:r>
            <a:r>
              <a:rPr lang="fr-BE" sz="2000" b="1" dirty="0" smtClean="0"/>
              <a:t> States: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err="1" smtClean="0"/>
              <a:t>Wait</a:t>
            </a:r>
            <a:r>
              <a:rPr lang="fr-BE" sz="2000" dirty="0" smtClean="0"/>
              <a:t> 2021 to </a:t>
            </a:r>
            <a:r>
              <a:rPr lang="fr-BE" sz="2000" dirty="0" err="1" smtClean="0"/>
              <a:t>adapt</a:t>
            </a:r>
            <a:r>
              <a:rPr lang="fr-BE" sz="2000" dirty="0" smtClean="0"/>
              <a:t> CO</a:t>
            </a:r>
            <a:r>
              <a:rPr lang="fr-BE" sz="2000" baseline="-25000" dirty="0" smtClean="0"/>
              <a:t>2</a:t>
            </a:r>
            <a:r>
              <a:rPr lang="fr-BE" sz="2000" dirty="0" smtClean="0"/>
              <a:t>-based fiscal </a:t>
            </a:r>
            <a:r>
              <a:rPr lang="fr-BE" sz="2000" dirty="0" err="1" smtClean="0"/>
              <a:t>measures</a:t>
            </a:r>
            <a:r>
              <a:rPr lang="fr-BE" sz="2000" dirty="0" smtClean="0"/>
              <a:t> to WLTP to have the </a:t>
            </a:r>
            <a:r>
              <a:rPr lang="fr-BE" sz="2000" dirty="0" err="1" smtClean="0"/>
              <a:t>most</a:t>
            </a:r>
            <a:r>
              <a:rPr lang="fr-BE" sz="2000" dirty="0" smtClean="0"/>
              <a:t> </a:t>
            </a:r>
            <a:r>
              <a:rPr lang="fr-BE" sz="2000" dirty="0" err="1" smtClean="0"/>
              <a:t>accurate</a:t>
            </a:r>
            <a:r>
              <a:rPr lang="fr-BE" sz="2000" dirty="0" smtClean="0"/>
              <a:t> </a:t>
            </a:r>
            <a:r>
              <a:rPr lang="fr-BE" sz="2000" dirty="0" err="1" smtClean="0"/>
              <a:t>picture</a:t>
            </a:r>
            <a:r>
              <a:rPr lang="fr-BE" sz="2000" dirty="0" smtClean="0"/>
              <a:t> of </a:t>
            </a:r>
            <a:r>
              <a:rPr lang="fr-BE" sz="2000" dirty="0" err="1" smtClean="0"/>
              <a:t>uplift</a:t>
            </a:r>
            <a:endParaRPr lang="fr-BE" sz="2000" dirty="0" smtClean="0"/>
          </a:p>
        </p:txBody>
      </p:sp>
      <p:sp>
        <p:nvSpPr>
          <p:cNvPr id="12" name="Shape 58"/>
          <p:cNvSpPr txBox="1">
            <a:spLocks/>
          </p:cNvSpPr>
          <p:nvPr/>
        </p:nvSpPr>
        <p:spPr>
          <a:xfrm>
            <a:off x="164467" y="6386900"/>
            <a:ext cx="11594400" cy="29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 panose="020B0604020202020204" pitchFamily="34" charset="0"/>
              <a:buNone/>
            </a:pPr>
            <a:r>
              <a:rPr lang="en" sz="1467" smtClean="0">
                <a:ea typeface="Arial"/>
                <a:cs typeface="Arial"/>
                <a:sym typeface="Arial"/>
              </a:rPr>
              <a:t>Get Real </a:t>
            </a:r>
            <a:r>
              <a:rPr lang="en" sz="1467" smtClean="0"/>
              <a:t>conference Hungary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467" smtClean="0"/>
              <a:t>Shifting from NEDC to WLTP – What is the impact on 2025/30 CO</a:t>
            </a:r>
            <a:r>
              <a:rPr lang="en" sz="1467" baseline="-25000" smtClean="0"/>
              <a:t>2</a:t>
            </a:r>
            <a:r>
              <a:rPr lang="en" sz="1467" smtClean="0"/>
              <a:t> targets?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" sz="1467" smtClean="0"/>
              <a:t> 5 February 2020</a:t>
            </a:r>
            <a:endParaRPr lang="en" sz="1467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0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1"/>
            <a:ext cx="2106144" cy="8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134" y="91267"/>
            <a:ext cx="3140833" cy="62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7" y="921700"/>
            <a:ext cx="12192000" cy="90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733" dirty="0"/>
              <a:t> </a:t>
            </a:r>
            <a:r>
              <a:rPr lang="en" sz="3733" dirty="0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Thank you for your attention!</a:t>
            </a:r>
            <a:endParaRPr lang="en" sz="3733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000" y="1673134"/>
            <a:ext cx="4680000" cy="4680000"/>
          </a:xfrm>
          <a:prstGeom prst="rect">
            <a:avLst/>
          </a:prstGeom>
        </p:spPr>
      </p:pic>
      <p:sp>
        <p:nvSpPr>
          <p:cNvPr id="9" name="Shape 58"/>
          <p:cNvSpPr txBox="1">
            <a:spLocks/>
          </p:cNvSpPr>
          <p:nvPr/>
        </p:nvSpPr>
        <p:spPr>
          <a:xfrm>
            <a:off x="164467" y="6386900"/>
            <a:ext cx="11594400" cy="29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 panose="020B0604020202020204" pitchFamily="34" charset="0"/>
              <a:buNone/>
            </a:pPr>
            <a:r>
              <a:rPr lang="en" sz="1467" smtClean="0">
                <a:ea typeface="Arial"/>
                <a:cs typeface="Arial"/>
                <a:sym typeface="Arial"/>
              </a:rPr>
              <a:t>Get Real </a:t>
            </a:r>
            <a:r>
              <a:rPr lang="en" sz="1467" smtClean="0"/>
              <a:t>conference Hungary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467" smtClean="0"/>
              <a:t>Shifting from NEDC to WLTP – What is the impact on 2025/30 CO</a:t>
            </a:r>
            <a:r>
              <a:rPr lang="en" sz="1467" baseline="-25000" smtClean="0"/>
              <a:t>2</a:t>
            </a:r>
            <a:r>
              <a:rPr lang="en" sz="1467" smtClean="0"/>
              <a:t> targets?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" sz="1467" smtClean="0"/>
              <a:t> 5 February 2020</a:t>
            </a:r>
            <a:endParaRPr lang="en" sz="1467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07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1"/>
            <a:ext cx="2106144" cy="8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134" y="91267"/>
            <a:ext cx="3140833" cy="62506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7" y="921700"/>
            <a:ext cx="12192000" cy="90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733" dirty="0"/>
              <a:t> </a:t>
            </a:r>
            <a:r>
              <a:rPr lang="en" sz="3733" dirty="0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Dieselgate accelerated the transition to WLTP</a:t>
            </a:r>
            <a:endParaRPr lang="en" sz="37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23" y="1952335"/>
            <a:ext cx="5349179" cy="37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39" y="1952534"/>
            <a:ext cx="5049571" cy="37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0981" y="5868262"/>
            <a:ext cx="1045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i="1" dirty="0" smtClean="0"/>
              <a:t>(Source: ICCT)</a:t>
            </a:r>
            <a:endParaRPr lang="en-GB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8297771" y="5868262"/>
            <a:ext cx="1025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i="1" dirty="0" smtClean="0"/>
              <a:t>(Source: T&amp;E)</a:t>
            </a:r>
            <a:endParaRPr lang="en-GB" sz="1200" i="1" dirty="0"/>
          </a:p>
        </p:txBody>
      </p:sp>
      <p:sp>
        <p:nvSpPr>
          <p:cNvPr id="24" name="Shape 58"/>
          <p:cNvSpPr txBox="1">
            <a:spLocks/>
          </p:cNvSpPr>
          <p:nvPr/>
        </p:nvSpPr>
        <p:spPr>
          <a:xfrm>
            <a:off x="164467" y="6386900"/>
            <a:ext cx="11594400" cy="29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 panose="020B0604020202020204" pitchFamily="34" charset="0"/>
              <a:buNone/>
            </a:pPr>
            <a:r>
              <a:rPr lang="en" sz="1467" smtClean="0">
                <a:ea typeface="Arial"/>
                <a:cs typeface="Arial"/>
                <a:sym typeface="Arial"/>
              </a:rPr>
              <a:t>Get Real </a:t>
            </a:r>
            <a:r>
              <a:rPr lang="en" sz="1467" smtClean="0"/>
              <a:t>conference Hungary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467" smtClean="0"/>
              <a:t>Shifting from NEDC to WLTP – What is the impact on 2025/30 CO</a:t>
            </a:r>
            <a:r>
              <a:rPr lang="en" sz="1467" baseline="-25000" smtClean="0"/>
              <a:t>2</a:t>
            </a:r>
            <a:r>
              <a:rPr lang="en" sz="1467" smtClean="0"/>
              <a:t> targets?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" sz="1467" smtClean="0"/>
              <a:t> 5 February 2020</a:t>
            </a:r>
            <a:endParaRPr lang="en" sz="1467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7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1"/>
            <a:ext cx="2106144" cy="8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134" y="91267"/>
            <a:ext cx="3140833" cy="62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7" y="921700"/>
            <a:ext cx="12192000" cy="90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733" dirty="0"/>
              <a:t> </a:t>
            </a:r>
            <a:r>
              <a:rPr lang="en" sz="3733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A double change in the regulation: the test procedure…</a:t>
            </a:r>
            <a:endParaRPr lang="en" sz="3733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39" y="1709861"/>
            <a:ext cx="3780000" cy="2103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39" y="4525715"/>
            <a:ext cx="3780000" cy="186118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2391439" y="3899668"/>
            <a:ext cx="360000" cy="5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77097C13-CEEF-40B6-B6D3-7F18B13D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04" y="1779434"/>
            <a:ext cx="6144636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57870" y="6049454"/>
            <a:ext cx="2147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i="1" dirty="0" smtClean="0"/>
              <a:t>(Source: </a:t>
            </a:r>
            <a:r>
              <a:rPr lang="fr-BE" sz="1200" i="1" dirty="0" err="1" smtClean="0"/>
              <a:t>European</a:t>
            </a:r>
            <a:r>
              <a:rPr lang="fr-BE" sz="1200" i="1" dirty="0" smtClean="0"/>
              <a:t> Commission)</a:t>
            </a:r>
            <a:endParaRPr lang="en-GB" sz="1200" i="1" dirty="0"/>
          </a:p>
        </p:txBody>
      </p:sp>
      <p:sp>
        <p:nvSpPr>
          <p:cNvPr id="16" name="Shape 58"/>
          <p:cNvSpPr txBox="1">
            <a:spLocks/>
          </p:cNvSpPr>
          <p:nvPr/>
        </p:nvSpPr>
        <p:spPr>
          <a:xfrm>
            <a:off x="164467" y="6386900"/>
            <a:ext cx="11594400" cy="29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 panose="020B0604020202020204" pitchFamily="34" charset="0"/>
              <a:buNone/>
            </a:pPr>
            <a:r>
              <a:rPr lang="en" sz="1467" smtClean="0">
                <a:ea typeface="Arial"/>
                <a:cs typeface="Arial"/>
                <a:sym typeface="Arial"/>
              </a:rPr>
              <a:t>Get Real </a:t>
            </a:r>
            <a:r>
              <a:rPr lang="en" sz="1467" smtClean="0"/>
              <a:t>conference Hungary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467" smtClean="0"/>
              <a:t>Shifting from NEDC to WLTP – What is the impact on 2025/30 CO</a:t>
            </a:r>
            <a:r>
              <a:rPr lang="en" sz="1467" baseline="-25000" smtClean="0"/>
              <a:t>2</a:t>
            </a:r>
            <a:r>
              <a:rPr lang="en" sz="1467" smtClean="0"/>
              <a:t> targets?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" sz="1467" smtClean="0"/>
              <a:t> 5 February 2020</a:t>
            </a:r>
            <a:endParaRPr lang="en" sz="1467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0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1"/>
            <a:ext cx="2106144" cy="8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134" y="91267"/>
            <a:ext cx="3140833" cy="62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7" y="921700"/>
            <a:ext cx="12192000" cy="90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733" dirty="0"/>
              <a:t> </a:t>
            </a:r>
            <a:r>
              <a:rPr lang="en" sz="3733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…with an impact on setting next EU CO</a:t>
            </a:r>
            <a:r>
              <a:rPr lang="en" sz="3733" baseline="-25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3733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targets</a:t>
            </a:r>
            <a:r>
              <a:rPr lang="en" sz="3733" dirty="0" smtClean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endParaRPr lang="en" sz="3733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56079156"/>
              </p:ext>
            </p:extLst>
          </p:nvPr>
        </p:nvGraphicFramePr>
        <p:xfrm>
          <a:off x="187003" y="1097578"/>
          <a:ext cx="11343267" cy="29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7003" y="3453084"/>
            <a:ext cx="2516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All new cars are </a:t>
            </a:r>
            <a:r>
              <a:rPr lang="fr-BE" dirty="0" err="1" smtClean="0"/>
              <a:t>tested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WLTP </a:t>
            </a:r>
            <a:r>
              <a:rPr lang="fr-BE" u="sng" dirty="0" err="1" smtClean="0"/>
              <a:t>with</a:t>
            </a:r>
            <a:r>
              <a:rPr lang="fr-BE" dirty="0" smtClean="0"/>
              <a:t> NEDC-</a:t>
            </a:r>
            <a:r>
              <a:rPr lang="fr-BE" dirty="0" err="1" smtClean="0"/>
              <a:t>equivalent</a:t>
            </a:r>
            <a:r>
              <a:rPr lang="fr-BE" dirty="0" smtClean="0"/>
              <a:t> CO</a:t>
            </a:r>
            <a:r>
              <a:rPr lang="fr-BE" baseline="-25000" dirty="0" smtClean="0"/>
              <a:t>2</a:t>
            </a:r>
            <a:r>
              <a:rPr lang="fr-BE" dirty="0" smtClean="0"/>
              <a:t> value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953394" y="3453084"/>
            <a:ext cx="251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95 g/km NEDC CO</a:t>
            </a:r>
            <a:r>
              <a:rPr lang="fr-BE" baseline="-25000" dirty="0" smtClean="0"/>
              <a:t>2</a:t>
            </a:r>
            <a:r>
              <a:rPr lang="fr-BE" dirty="0" smtClean="0"/>
              <a:t> </a:t>
            </a:r>
            <a:r>
              <a:rPr lang="fr-BE" dirty="0" err="1" smtClean="0"/>
              <a:t>target</a:t>
            </a:r>
            <a:endParaRPr lang="fr-BE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719785" y="3448599"/>
            <a:ext cx="2516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95 g/km NEDC CO</a:t>
            </a:r>
            <a:r>
              <a:rPr lang="fr-BE" baseline="-25000" dirty="0" smtClean="0"/>
              <a:t>2</a:t>
            </a:r>
            <a:r>
              <a:rPr lang="fr-BE" dirty="0" smtClean="0"/>
              <a:t> </a:t>
            </a:r>
            <a:r>
              <a:rPr lang="fr-BE" dirty="0" err="1" smtClean="0"/>
              <a:t>target</a:t>
            </a:r>
            <a:r>
              <a:rPr lang="fr-BE" dirty="0" smtClean="0"/>
              <a:t> </a:t>
            </a:r>
            <a:r>
              <a:rPr lang="fr-BE" dirty="0" err="1" smtClean="0"/>
              <a:t>converted</a:t>
            </a:r>
            <a:r>
              <a:rPr lang="fr-BE" dirty="0" smtClean="0"/>
              <a:t> to WLTP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84065" y="3448599"/>
            <a:ext cx="261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New </a:t>
            </a:r>
            <a:r>
              <a:rPr lang="fr-BE" dirty="0" err="1" smtClean="0"/>
              <a:t>targets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percentage</a:t>
            </a:r>
            <a:r>
              <a:rPr lang="fr-BE" dirty="0" smtClean="0"/>
              <a:t> </a:t>
            </a:r>
            <a:r>
              <a:rPr lang="fr-BE" dirty="0" err="1" smtClean="0"/>
              <a:t>reduction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2021 WLTP </a:t>
            </a:r>
            <a:r>
              <a:rPr lang="fr-BE" dirty="0" err="1" smtClean="0"/>
              <a:t>baseline</a:t>
            </a:r>
            <a:endParaRPr lang="fr-BE" dirty="0" smtClean="0"/>
          </a:p>
          <a:p>
            <a:pPr algn="ctr"/>
            <a:r>
              <a:rPr lang="fr-BE" dirty="0" smtClean="0"/>
              <a:t>(-15% and -37.5%)</a:t>
            </a:r>
          </a:p>
        </p:txBody>
      </p:sp>
      <p:sp>
        <p:nvSpPr>
          <p:cNvPr id="4" name="Curved Up Arrow 3"/>
          <p:cNvSpPr/>
          <p:nvPr/>
        </p:nvSpPr>
        <p:spPr>
          <a:xfrm>
            <a:off x="4502429" y="4472612"/>
            <a:ext cx="2475577" cy="675860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679" y="5249397"/>
            <a:ext cx="2543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WLTP/NEDC ratio in 2020</a:t>
            </a:r>
          </a:p>
          <a:p>
            <a:pPr algn="ctr"/>
            <a:r>
              <a:rPr lang="fr-BE" dirty="0" smtClean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“</a:t>
            </a:r>
            <a:r>
              <a:rPr lang="fr-BE" dirty="0" smtClean="0">
                <a:sym typeface="Wingdings" panose="05000000000000000000" pitchFamily="2" charset="2"/>
              </a:rPr>
              <a:t>WLTP </a:t>
            </a:r>
            <a:r>
              <a:rPr lang="fr-BE" dirty="0" err="1" smtClean="0">
                <a:sym typeface="Wingdings" panose="05000000000000000000" pitchFamily="2" charset="2"/>
              </a:rPr>
              <a:t>uplift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255569" y="5397717"/>
            <a:ext cx="586409" cy="349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958287" y="5108655"/>
            <a:ext cx="4005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Lowest</a:t>
            </a:r>
            <a:r>
              <a:rPr lang="fr-BE" dirty="0" smtClean="0"/>
              <a:t> NEDC CO</a:t>
            </a:r>
            <a:r>
              <a:rPr lang="fr-BE" baseline="-25000" dirty="0" smtClean="0"/>
              <a:t>2</a:t>
            </a:r>
            <a:r>
              <a:rPr lang="fr-BE" dirty="0" smtClean="0"/>
              <a:t> (2020/21 </a:t>
            </a:r>
            <a:r>
              <a:rPr lang="fr-BE" dirty="0" err="1" smtClean="0"/>
              <a:t>targets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Highest</a:t>
            </a:r>
            <a:r>
              <a:rPr lang="fr-BE" dirty="0" smtClean="0"/>
              <a:t> WLTP CO</a:t>
            </a:r>
            <a:r>
              <a:rPr lang="fr-BE" baseline="-25000" dirty="0" smtClean="0"/>
              <a:t>2</a:t>
            </a:r>
            <a:r>
              <a:rPr lang="fr-BE" dirty="0" smtClean="0"/>
              <a:t> (2025/30 </a:t>
            </a:r>
            <a:r>
              <a:rPr lang="fr-BE" dirty="0" err="1" smtClean="0"/>
              <a:t>targets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Interest</a:t>
            </a:r>
            <a:r>
              <a:rPr lang="fr-BE" dirty="0" smtClean="0"/>
              <a:t> for </a:t>
            </a:r>
            <a:r>
              <a:rPr lang="fr-BE" dirty="0" err="1" smtClean="0"/>
              <a:t>OEMs</a:t>
            </a:r>
            <a:r>
              <a:rPr lang="fr-BE" dirty="0" smtClean="0"/>
              <a:t> for high </a:t>
            </a:r>
            <a:r>
              <a:rPr lang="en-US" dirty="0">
                <a:sym typeface="Wingdings" panose="05000000000000000000" pitchFamily="2" charset="2"/>
              </a:rPr>
              <a:t>“</a:t>
            </a:r>
            <a:r>
              <a:rPr lang="fr-BE" dirty="0">
                <a:sym typeface="Wingdings" panose="05000000000000000000" pitchFamily="2" charset="2"/>
              </a:rPr>
              <a:t>WLTP </a:t>
            </a:r>
            <a:r>
              <a:rPr lang="fr-BE" dirty="0" err="1">
                <a:sym typeface="Wingdings" panose="05000000000000000000" pitchFamily="2" charset="2"/>
              </a:rPr>
              <a:t>uplift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  <a:endParaRPr lang="en-US" dirty="0"/>
          </a:p>
        </p:txBody>
      </p:sp>
      <p:sp>
        <p:nvSpPr>
          <p:cNvPr id="29" name="Shape 58"/>
          <p:cNvSpPr txBox="1">
            <a:spLocks/>
          </p:cNvSpPr>
          <p:nvPr/>
        </p:nvSpPr>
        <p:spPr>
          <a:xfrm>
            <a:off x="164467" y="6386900"/>
            <a:ext cx="11594400" cy="29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 panose="020B0604020202020204" pitchFamily="34" charset="0"/>
              <a:buNone/>
            </a:pPr>
            <a:r>
              <a:rPr lang="en" sz="1467" smtClean="0">
                <a:ea typeface="Arial"/>
                <a:cs typeface="Arial"/>
                <a:sym typeface="Arial"/>
              </a:rPr>
              <a:t>Get Real </a:t>
            </a:r>
            <a:r>
              <a:rPr lang="en" sz="1467" smtClean="0"/>
              <a:t>conference Hungary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467" smtClean="0"/>
              <a:t>Shifting from NEDC to WLTP – What is the impact on 2025/30 CO</a:t>
            </a:r>
            <a:r>
              <a:rPr lang="en" sz="1467" baseline="-25000" smtClean="0"/>
              <a:t>2</a:t>
            </a:r>
            <a:r>
              <a:rPr lang="en" sz="1467" smtClean="0"/>
              <a:t> targets?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" sz="1467" smtClean="0"/>
              <a:t> 5 February 2020</a:t>
            </a:r>
            <a:endParaRPr lang="en" sz="1467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9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1"/>
            <a:ext cx="2106144" cy="8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134" y="91267"/>
            <a:ext cx="3140833" cy="62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7" y="921700"/>
            <a:ext cx="12192000" cy="90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733" dirty="0"/>
              <a:t> </a:t>
            </a:r>
            <a:r>
              <a:rPr lang="en" sz="3733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inflation of WLTP uplift is already happening</a:t>
            </a:r>
            <a:endParaRPr lang="en" sz="3733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04" y="3627667"/>
            <a:ext cx="2136107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59" y="1690700"/>
            <a:ext cx="2880000" cy="1418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58" y="4673188"/>
            <a:ext cx="2880000" cy="1602865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1792357" y="3179497"/>
            <a:ext cx="360000" cy="370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1792357" y="4235043"/>
            <a:ext cx="360000" cy="370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04304" y="3504341"/>
            <a:ext cx="2136107" cy="8191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4304" y="3550266"/>
            <a:ext cx="2136107" cy="753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0769" y="1866506"/>
            <a:ext cx="2195298" cy="32373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37" y="5293343"/>
            <a:ext cx="1298761" cy="9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84051" y="1866506"/>
            <a:ext cx="49323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“Declared” WLTP values </a:t>
            </a:r>
            <a:r>
              <a:rPr lang="en-GB" dirty="0" smtClean="0">
                <a:sym typeface="Wingdings" panose="05000000000000000000" pitchFamily="2" charset="2"/>
              </a:rPr>
              <a:t> +</a:t>
            </a:r>
            <a:r>
              <a:rPr lang="en-GB" dirty="0" smtClean="0"/>
              <a:t>4.5% CO</a:t>
            </a:r>
            <a:r>
              <a:rPr lang="en-GB" baseline="-25000" dirty="0" smtClean="0"/>
              <a:t>2</a:t>
            </a:r>
            <a:r>
              <a:rPr lang="en-GB" dirty="0" smtClean="0"/>
              <a:t> (up to 13%)</a:t>
            </a:r>
          </a:p>
          <a:p>
            <a:r>
              <a:rPr lang="en-GB" dirty="0" smtClean="0"/>
              <a:t>“Measured” WLTP values </a:t>
            </a:r>
            <a:r>
              <a:rPr lang="en-GB" dirty="0" smtClean="0">
                <a:sym typeface="Wingdings" panose="05000000000000000000" pitchFamily="2" charset="2"/>
              </a:rPr>
              <a:t> +5% CO</a:t>
            </a:r>
            <a:r>
              <a:rPr lang="en-GB" baseline="-25000" dirty="0" smtClean="0">
                <a:sym typeface="Wingdings" panose="05000000000000000000" pitchFamily="2" charset="2"/>
              </a:rPr>
              <a:t>2</a:t>
            </a:r>
          </a:p>
          <a:p>
            <a:r>
              <a:rPr lang="fr-BE" dirty="0">
                <a:sym typeface="Wingdings" panose="05000000000000000000" pitchFamily="2" charset="2"/>
              </a:rPr>
              <a:t>	</a:t>
            </a:r>
            <a:r>
              <a:rPr lang="fr-BE" dirty="0" smtClean="0">
                <a:sym typeface="Wingdings" panose="05000000000000000000" pitchFamily="2" charset="2"/>
              </a:rPr>
              <a:t>- </a:t>
            </a:r>
            <a:r>
              <a:rPr lang="fr-BE" dirty="0" err="1" smtClean="0">
                <a:sym typeface="Wingdings" panose="05000000000000000000" pitchFamily="2" charset="2"/>
              </a:rPr>
              <a:t>Empty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battery</a:t>
            </a:r>
            <a:endParaRPr lang="fr-BE" dirty="0" smtClean="0">
              <a:sym typeface="Wingdings" panose="05000000000000000000" pitchFamily="2" charset="2"/>
            </a:endParaRPr>
          </a:p>
          <a:p>
            <a:r>
              <a:rPr lang="fr-BE" dirty="0" smtClean="0">
                <a:sym typeface="Wingdings" panose="05000000000000000000" pitchFamily="2" charset="2"/>
              </a:rPr>
              <a:t>	- </a:t>
            </a:r>
            <a:r>
              <a:rPr lang="fr-BE" dirty="0" err="1">
                <a:sym typeface="Wingdings" panose="05000000000000000000" pitchFamily="2" charset="2"/>
              </a:rPr>
              <a:t>Different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gear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shifting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strategies</a:t>
            </a:r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	</a:t>
            </a:r>
            <a:r>
              <a:rPr lang="fr-BE" dirty="0" smtClean="0">
                <a:sym typeface="Wingdings" panose="05000000000000000000" pitchFamily="2" charset="2"/>
              </a:rPr>
              <a:t>- </a:t>
            </a:r>
            <a:r>
              <a:rPr lang="fr-BE" dirty="0" err="1" smtClean="0">
                <a:sym typeface="Wingdings" panose="05000000000000000000" pitchFamily="2" charset="2"/>
              </a:rPr>
              <a:t>Deactivation</a:t>
            </a:r>
            <a:r>
              <a:rPr lang="fr-BE" dirty="0" smtClean="0">
                <a:sym typeface="Wingdings" panose="05000000000000000000" pitchFamily="2" charset="2"/>
              </a:rPr>
              <a:t> of stop-</a:t>
            </a:r>
            <a:r>
              <a:rPr lang="fr-BE" dirty="0" err="1" smtClean="0">
                <a:sym typeface="Wingdings" panose="05000000000000000000" pitchFamily="2" charset="2"/>
              </a:rPr>
              <a:t>start</a:t>
            </a:r>
            <a:r>
              <a:rPr lang="fr-BE" dirty="0" smtClean="0">
                <a:sym typeface="Wingdings" panose="05000000000000000000" pitchFamily="2" charset="2"/>
              </a:rPr>
              <a:t> system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6397879" y="2430325"/>
            <a:ext cx="586409" cy="349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>
            <a:off x="6397879" y="4693559"/>
            <a:ext cx="586409" cy="349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284051" y="3631693"/>
            <a:ext cx="47087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 err="1" smtClean="0"/>
              <a:t>Regulation</a:t>
            </a:r>
            <a:r>
              <a:rPr lang="fr-BE" i="1" dirty="0" smtClean="0"/>
              <a:t> 2018/2043: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Report </a:t>
            </a:r>
            <a:r>
              <a:rPr lang="fr-BE" dirty="0" err="1" smtClean="0">
                <a:sym typeface="Wingdings" panose="05000000000000000000" pitchFamily="2" charset="2"/>
              </a:rPr>
              <a:t>measured</a:t>
            </a:r>
            <a:r>
              <a:rPr lang="fr-BE" dirty="0" smtClean="0">
                <a:sym typeface="Wingdings" panose="05000000000000000000" pitchFamily="2" charset="2"/>
              </a:rPr>
              <a:t> &amp; </a:t>
            </a:r>
            <a:r>
              <a:rPr lang="fr-BE" dirty="0" err="1" smtClean="0">
                <a:sym typeface="Wingdings" panose="05000000000000000000" pitchFamily="2" charset="2"/>
              </a:rPr>
              <a:t>declared</a:t>
            </a:r>
            <a:r>
              <a:rPr lang="fr-BE" dirty="0" smtClean="0">
                <a:sym typeface="Wingdings" panose="05000000000000000000" pitchFamily="2" charset="2"/>
              </a:rPr>
              <a:t> WLTP values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BE" b="1" dirty="0" smtClean="0">
                <a:sym typeface="Wingdings" panose="05000000000000000000" pitchFamily="2" charset="2"/>
              </a:rPr>
              <a:t>2021 </a:t>
            </a:r>
            <a:r>
              <a:rPr lang="fr-BE" b="1" dirty="0" err="1" smtClean="0">
                <a:sym typeface="Wingdings" panose="05000000000000000000" pitchFamily="2" charset="2"/>
              </a:rPr>
              <a:t>baseline</a:t>
            </a:r>
            <a:r>
              <a:rPr lang="fr-BE" b="1" dirty="0" smtClean="0">
                <a:sym typeface="Wingdings" panose="05000000000000000000" pitchFamily="2" charset="2"/>
              </a:rPr>
              <a:t> for 2025/30 </a:t>
            </a:r>
            <a:r>
              <a:rPr lang="fr-BE" b="1" dirty="0" err="1" smtClean="0">
                <a:sym typeface="Wingdings" panose="05000000000000000000" pitchFamily="2" charset="2"/>
              </a:rPr>
              <a:t>targets</a:t>
            </a:r>
            <a:r>
              <a:rPr lang="fr-BE" b="1" dirty="0" smtClean="0">
                <a:sym typeface="Wingdings" panose="05000000000000000000" pitchFamily="2" charset="2"/>
              </a:rPr>
              <a:t> </a:t>
            </a:r>
            <a:r>
              <a:rPr lang="fr-BE" b="1" dirty="0" err="1" smtClean="0">
                <a:sym typeface="Wingdings" panose="05000000000000000000" pitchFamily="2" charset="2"/>
              </a:rPr>
              <a:t>calculated</a:t>
            </a:r>
            <a:endParaRPr lang="fr-BE" b="1" dirty="0">
              <a:sym typeface="Wingdings" panose="05000000000000000000" pitchFamily="2" charset="2"/>
            </a:endParaRPr>
          </a:p>
          <a:p>
            <a:r>
              <a:rPr lang="fr-BE" b="1" dirty="0" err="1" smtClean="0">
                <a:sym typeface="Wingdings" panose="05000000000000000000" pitchFamily="2" charset="2"/>
              </a:rPr>
              <a:t>with</a:t>
            </a:r>
            <a:r>
              <a:rPr lang="fr-BE" b="1" dirty="0" smtClean="0">
                <a:sym typeface="Wingdings" panose="05000000000000000000" pitchFamily="2" charset="2"/>
              </a:rPr>
              <a:t> WLTP </a:t>
            </a:r>
            <a:r>
              <a:rPr lang="fr-BE" b="1" dirty="0" err="1" smtClean="0">
                <a:sym typeface="Wingdings" panose="05000000000000000000" pitchFamily="2" charset="2"/>
              </a:rPr>
              <a:t>measured</a:t>
            </a:r>
            <a:r>
              <a:rPr lang="fr-BE" b="1" dirty="0" smtClean="0">
                <a:sym typeface="Wingdings" panose="05000000000000000000" pitchFamily="2" charset="2"/>
              </a:rPr>
              <a:t> values</a:t>
            </a:r>
          </a:p>
          <a:p>
            <a:r>
              <a:rPr lang="fr-BE" dirty="0" smtClean="0">
                <a:sym typeface="Wingdings" panose="05000000000000000000" pitchFamily="2" charset="2"/>
              </a:rPr>
              <a:t>All </a:t>
            </a:r>
            <a:r>
              <a:rPr lang="fr-BE" dirty="0" err="1" smtClean="0">
                <a:sym typeface="Wingdings" panose="05000000000000000000" pitchFamily="2" charset="2"/>
              </a:rPr>
              <a:t>fitted</a:t>
            </a:r>
            <a:r>
              <a:rPr lang="fr-BE" dirty="0" smtClean="0">
                <a:sym typeface="Wingdings" panose="05000000000000000000" pitchFamily="2" charset="2"/>
              </a:rPr>
              <a:t> CO</a:t>
            </a:r>
            <a:r>
              <a:rPr lang="fr-BE" baseline="-25000" dirty="0" smtClean="0">
                <a:sym typeface="Wingdings" panose="05000000000000000000" pitchFamily="2" charset="2"/>
              </a:rPr>
              <a:t>2</a:t>
            </a:r>
            <a:r>
              <a:rPr lang="fr-BE" dirty="0" smtClean="0">
                <a:sym typeface="Wingdings" panose="05000000000000000000" pitchFamily="2" charset="2"/>
              </a:rPr>
              <a:t>-saving technologies must </a:t>
            </a:r>
            <a:r>
              <a:rPr lang="fr-BE" dirty="0" err="1" smtClean="0">
                <a:sym typeface="Wingdings" panose="05000000000000000000" pitchFamily="2" charset="2"/>
              </a:rPr>
              <a:t>be</a:t>
            </a:r>
            <a:r>
              <a:rPr lang="fr-BE" dirty="0" smtClean="0">
                <a:sym typeface="Wingdings" panose="05000000000000000000" pitchFamily="2" charset="2"/>
              </a:rPr>
              <a:t> active</a:t>
            </a:r>
          </a:p>
          <a:p>
            <a:r>
              <a:rPr lang="fr-BE" dirty="0" err="1" smtClean="0">
                <a:sym typeface="Wingdings" panose="05000000000000000000" pitchFamily="2" charset="2"/>
              </a:rPr>
              <a:t>Battery</a:t>
            </a:r>
            <a:r>
              <a:rPr lang="fr-BE" dirty="0" smtClean="0">
                <a:sym typeface="Wingdings" panose="05000000000000000000" pitchFamily="2" charset="2"/>
              </a:rPr>
              <a:t> charge correction </a:t>
            </a:r>
            <a:r>
              <a:rPr lang="fr-BE" dirty="0" err="1" smtClean="0">
                <a:sym typeface="Wingdings" panose="05000000000000000000" pitchFamily="2" charset="2"/>
              </a:rPr>
              <a:t>compulsory</a:t>
            </a:r>
            <a:endParaRPr lang="fr-BE" dirty="0" smtClean="0">
              <a:sym typeface="Wingdings" panose="05000000000000000000" pitchFamily="2" charset="2"/>
            </a:endParaRPr>
          </a:p>
          <a:p>
            <a:r>
              <a:rPr lang="fr-BE" dirty="0" smtClean="0">
                <a:sym typeface="Wingdings" panose="05000000000000000000" pitchFamily="2" charset="2"/>
              </a:rPr>
              <a:t>Clarification about </a:t>
            </a:r>
            <a:r>
              <a:rPr lang="fr-BE" dirty="0" err="1" smtClean="0">
                <a:sym typeface="Wingdings" panose="05000000000000000000" pitchFamily="2" charset="2"/>
              </a:rPr>
              <a:t>gear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shifting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strategies</a:t>
            </a:r>
            <a:endParaRPr lang="fr-BE" dirty="0" smtClean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 err="1" smtClean="0">
                <a:sym typeface="Wingdings" panose="05000000000000000000" pitchFamily="2" charset="2"/>
              </a:rPr>
              <a:t>Apply</a:t>
            </a:r>
            <a:r>
              <a:rPr lang="fr-BE" dirty="0" smtClean="0">
                <a:sym typeface="Wingdings" panose="05000000000000000000" pitchFamily="2" charset="2"/>
              </a:rPr>
              <a:t> for all cars </a:t>
            </a:r>
            <a:r>
              <a:rPr lang="fr-BE" dirty="0" err="1" smtClean="0">
                <a:sym typeface="Wingdings" panose="05000000000000000000" pitchFamily="2" charset="2"/>
              </a:rPr>
              <a:t>registered</a:t>
            </a:r>
            <a:r>
              <a:rPr lang="fr-BE" dirty="0" smtClean="0">
                <a:sym typeface="Wingdings" panose="05000000000000000000" pitchFamily="2" charset="2"/>
              </a:rPr>
              <a:t> in 2020</a:t>
            </a:r>
          </a:p>
          <a:p>
            <a:r>
              <a:rPr lang="fr-BE" dirty="0" err="1" smtClean="0">
                <a:sym typeface="Wingdings" panose="05000000000000000000" pitchFamily="2" charset="2"/>
              </a:rPr>
              <a:t>Re</a:t>
            </a:r>
            <a:r>
              <a:rPr lang="fr-BE" dirty="0" smtClean="0">
                <a:sym typeface="Wingdings" panose="05000000000000000000" pitchFamily="2" charset="2"/>
              </a:rPr>
              <a:t>-do type-</a:t>
            </a:r>
            <a:r>
              <a:rPr lang="fr-BE" dirty="0" err="1" smtClean="0">
                <a:sym typeface="Wingdings" panose="05000000000000000000" pitchFamily="2" charset="2"/>
              </a:rPr>
              <a:t>approval</a:t>
            </a:r>
            <a:r>
              <a:rPr lang="fr-BE" dirty="0" smtClean="0">
                <a:sym typeface="Wingdings" panose="05000000000000000000" pitchFamily="2" charset="2"/>
              </a:rPr>
              <a:t> tests if </a:t>
            </a:r>
            <a:r>
              <a:rPr lang="fr-BE" dirty="0" err="1" smtClean="0">
                <a:sym typeface="Wingdings" panose="05000000000000000000" pitchFamily="2" charset="2"/>
              </a:rPr>
              <a:t>needed</a:t>
            </a:r>
            <a:endParaRPr lang="fr-BE" dirty="0" smtClean="0">
              <a:sym typeface="Wingdings" panose="05000000000000000000" pitchFamily="2" charset="2"/>
            </a:endParaRPr>
          </a:p>
        </p:txBody>
      </p:sp>
      <p:sp>
        <p:nvSpPr>
          <p:cNvPr id="35" name="Shape 58"/>
          <p:cNvSpPr txBox="1">
            <a:spLocks/>
          </p:cNvSpPr>
          <p:nvPr/>
        </p:nvSpPr>
        <p:spPr>
          <a:xfrm>
            <a:off x="164467" y="6386900"/>
            <a:ext cx="11594400" cy="29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 panose="020B0604020202020204" pitchFamily="34" charset="0"/>
              <a:buNone/>
            </a:pPr>
            <a:r>
              <a:rPr lang="en" sz="1467" smtClean="0">
                <a:ea typeface="Arial"/>
                <a:cs typeface="Arial"/>
                <a:sym typeface="Arial"/>
              </a:rPr>
              <a:t>Get Real </a:t>
            </a:r>
            <a:r>
              <a:rPr lang="en" sz="1467" smtClean="0"/>
              <a:t>conference Hungary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467" smtClean="0"/>
              <a:t>Shifting from NEDC to WLTP – What is the impact on 2025/30 CO</a:t>
            </a:r>
            <a:r>
              <a:rPr lang="en" sz="1467" baseline="-25000" smtClean="0"/>
              <a:t>2</a:t>
            </a:r>
            <a:r>
              <a:rPr lang="en" sz="1467" smtClean="0"/>
              <a:t> targets?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" sz="1467" smtClean="0"/>
              <a:t> 5 February 2020</a:t>
            </a:r>
            <a:endParaRPr lang="en" sz="1467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9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1"/>
            <a:ext cx="2106144" cy="8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134" y="91267"/>
            <a:ext cx="3140833" cy="62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7" y="921700"/>
            <a:ext cx="12192000" cy="90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733" dirty="0"/>
              <a:t> </a:t>
            </a:r>
            <a:r>
              <a:rPr lang="en" sz="3733" dirty="0" smtClean="0">
                <a:solidFill>
                  <a:schemeClr val="dk1"/>
                </a:solidFill>
                <a:latin typeface="Arial"/>
                <a:cs typeface="Arial"/>
                <a:sym typeface="Arial"/>
              </a:rPr>
              <a:t>EEA’s 2018 data gives a first overview</a:t>
            </a:r>
            <a:endParaRPr lang="en" sz="3733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5" y="3714464"/>
            <a:ext cx="1543586" cy="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t="15814" r="47827" b="18443"/>
          <a:stretch/>
        </p:blipFill>
        <p:spPr>
          <a:xfrm>
            <a:off x="548637" y="2860159"/>
            <a:ext cx="1263602" cy="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t="12791" r="7542" b="12839"/>
          <a:stretch/>
        </p:blipFill>
        <p:spPr>
          <a:xfrm>
            <a:off x="365553" y="1825854"/>
            <a:ext cx="1629770" cy="7200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454063" y="2011009"/>
            <a:ext cx="586409" cy="349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349487" y="1967933"/>
            <a:ext cx="619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Early</a:t>
            </a:r>
            <a:r>
              <a:rPr lang="fr-BE" dirty="0" smtClean="0"/>
              <a:t> projections of the WLTP </a:t>
            </a:r>
            <a:r>
              <a:rPr lang="fr-BE" dirty="0" err="1" smtClean="0"/>
              <a:t>uplift</a:t>
            </a:r>
            <a:r>
              <a:rPr lang="fr-BE" dirty="0" smtClean="0"/>
              <a:t> </a:t>
            </a:r>
            <a:r>
              <a:rPr lang="fr-BE" dirty="0" err="1" smtClean="0"/>
              <a:t>mainly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on simulations</a:t>
            </a:r>
            <a:endParaRPr lang="en-GB" dirty="0"/>
          </a:p>
        </p:txBody>
      </p:sp>
      <p:sp>
        <p:nvSpPr>
          <p:cNvPr id="20" name="Right Arrow 19"/>
          <p:cNvSpPr/>
          <p:nvPr/>
        </p:nvSpPr>
        <p:spPr>
          <a:xfrm>
            <a:off x="2454062" y="2949398"/>
            <a:ext cx="586409" cy="349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349487" y="2939577"/>
            <a:ext cx="5834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First data-</a:t>
            </a:r>
            <a:r>
              <a:rPr lang="fr-BE" dirty="0" err="1" smtClean="0"/>
              <a:t>based</a:t>
            </a:r>
            <a:r>
              <a:rPr lang="fr-BE" dirty="0" smtClean="0"/>
              <a:t> </a:t>
            </a:r>
            <a:r>
              <a:rPr lang="fr-BE" dirty="0" err="1" smtClean="0"/>
              <a:t>analysis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Dutch registration information</a:t>
            </a:r>
            <a:endParaRPr lang="en-GB" dirty="0"/>
          </a:p>
        </p:txBody>
      </p:sp>
      <p:sp>
        <p:nvSpPr>
          <p:cNvPr id="22" name="Right Arrow 21"/>
          <p:cNvSpPr/>
          <p:nvPr/>
        </p:nvSpPr>
        <p:spPr>
          <a:xfrm>
            <a:off x="2454062" y="3809619"/>
            <a:ext cx="586409" cy="349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349487" y="3661298"/>
            <a:ext cx="8938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Most </a:t>
            </a:r>
            <a:r>
              <a:rPr lang="fr-BE" dirty="0" err="1" smtClean="0"/>
              <a:t>representative</a:t>
            </a:r>
            <a:r>
              <a:rPr lang="fr-BE" dirty="0" smtClean="0"/>
              <a:t> EU-</a:t>
            </a:r>
            <a:r>
              <a:rPr lang="fr-BE" dirty="0" err="1" smtClean="0"/>
              <a:t>wide</a:t>
            </a:r>
            <a:r>
              <a:rPr lang="fr-BE" dirty="0" smtClean="0"/>
              <a:t> </a:t>
            </a:r>
            <a:r>
              <a:rPr lang="fr-BE" dirty="0" err="1" smtClean="0"/>
              <a:t>dataset</a:t>
            </a:r>
            <a:r>
              <a:rPr lang="fr-BE" dirty="0" smtClean="0"/>
              <a:t> but </a:t>
            </a:r>
            <a:r>
              <a:rPr lang="fr-BE" dirty="0" err="1" smtClean="0"/>
              <a:t>from</a:t>
            </a:r>
            <a:r>
              <a:rPr lang="fr-BE" dirty="0" smtClean="0"/>
              <a:t> 2018</a:t>
            </a:r>
          </a:p>
          <a:p>
            <a:r>
              <a:rPr lang="fr-BE" dirty="0" smtClean="0"/>
              <a:t>Limitations: </a:t>
            </a:r>
            <a:r>
              <a:rPr lang="fr-BE" dirty="0" err="1" smtClean="0"/>
              <a:t>provisional</a:t>
            </a:r>
            <a:r>
              <a:rPr lang="fr-BE" dirty="0" smtClean="0"/>
              <a:t> data, </a:t>
            </a:r>
            <a:r>
              <a:rPr lang="fr-BE" dirty="0" err="1" smtClean="0"/>
              <a:t>many</a:t>
            </a:r>
            <a:r>
              <a:rPr lang="fr-BE" dirty="0" smtClean="0"/>
              <a:t> NEDC-</a:t>
            </a:r>
            <a:r>
              <a:rPr lang="fr-BE" dirty="0" err="1" smtClean="0"/>
              <a:t>approved</a:t>
            </a:r>
            <a:r>
              <a:rPr lang="fr-BE" dirty="0" smtClean="0"/>
              <a:t> cars, </a:t>
            </a:r>
            <a:r>
              <a:rPr lang="fr-BE" dirty="0" err="1" smtClean="0"/>
              <a:t>before</a:t>
            </a:r>
            <a:r>
              <a:rPr lang="fr-BE" dirty="0" smtClean="0"/>
              <a:t> </a:t>
            </a:r>
            <a:r>
              <a:rPr lang="fr-BE" dirty="0" err="1" smtClean="0"/>
              <a:t>Commission’s</a:t>
            </a:r>
            <a:r>
              <a:rPr lang="fr-BE" dirty="0" smtClean="0"/>
              <a:t> </a:t>
            </a:r>
            <a:r>
              <a:rPr lang="fr-BE" dirty="0" err="1" smtClean="0"/>
              <a:t>amendments</a:t>
            </a:r>
            <a:endParaRPr lang="fr-BE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49487" y="4903691"/>
            <a:ext cx="7863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Data filtration to </a:t>
            </a:r>
            <a:r>
              <a:rPr lang="fr-BE" dirty="0" err="1"/>
              <a:t>keep</a:t>
            </a:r>
            <a:r>
              <a:rPr lang="fr-BE" dirty="0"/>
              <a:t> the </a:t>
            </a:r>
            <a:r>
              <a:rPr lang="fr-BE" dirty="0" err="1"/>
              <a:t>most</a:t>
            </a:r>
            <a:r>
              <a:rPr lang="fr-BE" dirty="0"/>
              <a:t> relevant information </a:t>
            </a:r>
            <a:r>
              <a:rPr lang="fr-BE" dirty="0" err="1" smtClean="0"/>
              <a:t>only</a:t>
            </a:r>
            <a:endParaRPr lang="fr-BE" dirty="0"/>
          </a:p>
          <a:p>
            <a:r>
              <a:rPr lang="fr-BE" dirty="0" err="1" smtClean="0"/>
              <a:t>Integration</a:t>
            </a:r>
            <a:r>
              <a:rPr lang="fr-BE" dirty="0" smtClean="0"/>
              <a:t> </a:t>
            </a:r>
            <a:r>
              <a:rPr lang="fr-BE" dirty="0"/>
              <a:t>of 2020 </a:t>
            </a:r>
            <a:r>
              <a:rPr lang="fr-BE" dirty="0" err="1"/>
              <a:t>projected</a:t>
            </a:r>
            <a:r>
              <a:rPr lang="fr-BE" dirty="0"/>
              <a:t> segment and fuel </a:t>
            </a:r>
            <a:r>
              <a:rPr lang="fr-BE" dirty="0" err="1" smtClean="0"/>
              <a:t>shares</a:t>
            </a:r>
            <a:r>
              <a:rPr lang="fr-BE" dirty="0" smtClean="0"/>
              <a:t> + 2020 </a:t>
            </a:r>
            <a:r>
              <a:rPr lang="fr-BE" dirty="0" err="1" smtClean="0"/>
              <a:t>product</a:t>
            </a:r>
            <a:r>
              <a:rPr lang="fr-BE" dirty="0" smtClean="0"/>
              <a:t> planning</a:t>
            </a:r>
            <a:endParaRPr lang="fr-BE" dirty="0"/>
          </a:p>
          <a:p>
            <a:r>
              <a:rPr lang="fr-BE" dirty="0" err="1"/>
              <a:t>Estimated</a:t>
            </a:r>
            <a:r>
              <a:rPr lang="fr-BE" dirty="0"/>
              <a:t> </a:t>
            </a:r>
            <a:r>
              <a:rPr lang="en-US" dirty="0"/>
              <a:t>“measured” </a:t>
            </a:r>
            <a:r>
              <a:rPr lang="fr-BE" dirty="0"/>
              <a:t>WLTP </a:t>
            </a:r>
            <a:r>
              <a:rPr lang="fr-BE" dirty="0" smtClean="0"/>
              <a:t>values</a:t>
            </a:r>
            <a:endParaRPr lang="fr-BE" dirty="0"/>
          </a:p>
          <a:p>
            <a:r>
              <a:rPr lang="fr-BE" b="1" dirty="0" err="1"/>
              <a:t>Work</a:t>
            </a:r>
            <a:r>
              <a:rPr lang="fr-BE" b="1" dirty="0"/>
              <a:t> </a:t>
            </a:r>
            <a:r>
              <a:rPr lang="fr-BE" b="1" dirty="0" err="1"/>
              <a:t>still</a:t>
            </a:r>
            <a:r>
              <a:rPr lang="fr-BE" b="1" dirty="0"/>
              <a:t> in </a:t>
            </a:r>
            <a:r>
              <a:rPr lang="fr-BE" b="1" dirty="0" err="1"/>
              <a:t>progress</a:t>
            </a:r>
            <a:r>
              <a:rPr lang="fr-BE" dirty="0"/>
              <a:t>: </a:t>
            </a:r>
            <a:r>
              <a:rPr lang="fr-BE" dirty="0" err="1"/>
              <a:t>preliminary</a:t>
            </a:r>
            <a:r>
              <a:rPr lang="fr-BE" dirty="0"/>
              <a:t> </a:t>
            </a:r>
            <a:r>
              <a:rPr lang="fr-BE" dirty="0" err="1"/>
              <a:t>results</a:t>
            </a:r>
            <a:r>
              <a:rPr lang="fr-BE" dirty="0"/>
              <a:t> </a:t>
            </a:r>
            <a:r>
              <a:rPr lang="fr-BE" dirty="0" err="1" smtClean="0"/>
              <a:t>presented</a:t>
            </a:r>
            <a:endParaRPr lang="en-GB" dirty="0"/>
          </a:p>
        </p:txBody>
      </p:sp>
      <p:sp>
        <p:nvSpPr>
          <p:cNvPr id="26" name="Right Arrow 25"/>
          <p:cNvSpPr/>
          <p:nvPr/>
        </p:nvSpPr>
        <p:spPr>
          <a:xfrm rot="5400000">
            <a:off x="6413134" y="4430815"/>
            <a:ext cx="382243" cy="349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hape 58"/>
          <p:cNvSpPr txBox="1">
            <a:spLocks/>
          </p:cNvSpPr>
          <p:nvPr/>
        </p:nvSpPr>
        <p:spPr>
          <a:xfrm>
            <a:off x="164467" y="6386900"/>
            <a:ext cx="11594400" cy="29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 panose="020B0604020202020204" pitchFamily="34" charset="0"/>
              <a:buNone/>
            </a:pPr>
            <a:r>
              <a:rPr lang="en" sz="1467" smtClean="0">
                <a:ea typeface="Arial"/>
                <a:cs typeface="Arial"/>
                <a:sym typeface="Arial"/>
              </a:rPr>
              <a:t>Get Real </a:t>
            </a:r>
            <a:r>
              <a:rPr lang="en" sz="1467" smtClean="0"/>
              <a:t>conference Hungary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467" smtClean="0"/>
              <a:t>Shifting from NEDC to WLTP – What is the impact on 2025/30 CO</a:t>
            </a:r>
            <a:r>
              <a:rPr lang="en" sz="1467" baseline="-25000" smtClean="0"/>
              <a:t>2</a:t>
            </a:r>
            <a:r>
              <a:rPr lang="en" sz="1467" smtClean="0"/>
              <a:t> targets?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" sz="1467" smtClean="0"/>
              <a:t> 5 February 2020</a:t>
            </a:r>
            <a:endParaRPr lang="en" sz="1467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2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1"/>
            <a:ext cx="2106144" cy="8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134" y="91267"/>
            <a:ext cx="3140833" cy="62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7" y="921700"/>
            <a:ext cx="12192000" cy="90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733" dirty="0"/>
              <a:t> </a:t>
            </a:r>
            <a:r>
              <a:rPr lang="en" sz="3733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WLTP uplift is higher than expected</a:t>
            </a:r>
            <a:endParaRPr lang="en" sz="3733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54" b="73077" l="1300" r="98700">
                        <a14:foregroundMark x1="44700" y1="29103" x2="44700" y2="29103"/>
                        <a14:foregroundMark x1="84800" y1="20128" x2="84800" y2="20128"/>
                        <a14:foregroundMark x1="83400" y1="30897" x2="83400" y2="30897"/>
                        <a14:foregroundMark x1="79500" y1="26282" x2="79500" y2="26282"/>
                        <a14:foregroundMark x1="73700" y1="28205" x2="73700" y2="28205"/>
                        <a14:foregroundMark x1="71000" y1="39103" x2="71000" y2="39103"/>
                        <a14:foregroundMark x1="63400" y1="33333" x2="63400" y2="33333"/>
                        <a14:foregroundMark x1="37300" y1="38590" x2="37300" y2="38590"/>
                        <a14:foregroundMark x1="27400" y1="47821" x2="27400" y2="47821"/>
                        <a14:foregroundMark x1="15800" y1="42436" x2="15800" y2="42436"/>
                        <a14:foregroundMark x1="9100" y1="47949" x2="9100" y2="47949"/>
                        <a14:foregroundMark x1="28500" y1="65769" x2="28500" y2="65769"/>
                        <a14:foregroundMark x1="66700" y1="57179" x2="66700" y2="57179"/>
                        <a14:foregroundMark x1="56500" y1="60769" x2="56500" y2="60769"/>
                        <a14:foregroundMark x1="71300" y1="21923" x2="71300" y2="2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" t="15942" r="1090" b="26666"/>
          <a:stretch/>
        </p:blipFill>
        <p:spPr>
          <a:xfrm>
            <a:off x="9797507" y="1648683"/>
            <a:ext cx="1961360" cy="900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40510"/>
              </p:ext>
            </p:extLst>
          </p:nvPr>
        </p:nvGraphicFramePr>
        <p:xfrm>
          <a:off x="286394" y="1922518"/>
          <a:ext cx="7505885" cy="4114428"/>
        </p:xfrm>
        <a:graphic>
          <a:graphicData uri="http://schemas.openxmlformats.org/drawingml/2006/table">
            <a:tbl>
              <a:tblPr/>
              <a:tblGrid>
                <a:gridCol w="1461323"/>
                <a:gridCol w="680843"/>
                <a:gridCol w="1577565"/>
                <a:gridCol w="1594169"/>
                <a:gridCol w="1079386"/>
                <a:gridCol w="1112599"/>
              </a:tblGrid>
              <a:tr h="3577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pool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(ICE + MHEV)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Petrol (ICE + MHEV)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Petrol (FHEV)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Petrol (PHEV)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BMW Group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Daimler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Hyundai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Jaguar-Land Rover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Mitsubishi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Nissan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PSA Group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Renault Group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Suzuki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Toyota-Mazda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Volkswagen Group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Volvo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 average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76788" y="2676760"/>
            <a:ext cx="3930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/>
              <a:t>Uplift</a:t>
            </a:r>
            <a:r>
              <a:rPr lang="fr-BE" b="1" dirty="0" smtClean="0"/>
              <a:t> </a:t>
            </a:r>
            <a:r>
              <a:rPr lang="fr-BE" b="1" dirty="0" err="1" smtClean="0"/>
              <a:t>with</a:t>
            </a:r>
            <a:r>
              <a:rPr lang="fr-BE" b="1" dirty="0" smtClean="0"/>
              <a:t> </a:t>
            </a:r>
            <a:r>
              <a:rPr lang="en-US" b="1" dirty="0" smtClean="0"/>
              <a:t>“declared” values</a:t>
            </a:r>
          </a:p>
          <a:p>
            <a:r>
              <a:rPr lang="fr-BE" dirty="0" smtClean="0"/>
              <a:t>Wide </a:t>
            </a:r>
            <a:r>
              <a:rPr lang="fr-BE" dirty="0" err="1" smtClean="0"/>
              <a:t>differences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dirty="0" err="1" smtClean="0"/>
              <a:t>carmakers</a:t>
            </a:r>
            <a:endParaRPr lang="fr-BE" dirty="0" smtClean="0"/>
          </a:p>
          <a:p>
            <a:r>
              <a:rPr lang="fr-BE" dirty="0" smtClean="0"/>
              <a:t>Full </a:t>
            </a:r>
            <a:r>
              <a:rPr lang="fr-BE" dirty="0" err="1" smtClean="0"/>
              <a:t>hybrids</a:t>
            </a:r>
            <a:r>
              <a:rPr lang="fr-BE" dirty="0" smtClean="0"/>
              <a:t> &amp; diesels have </a:t>
            </a:r>
            <a:r>
              <a:rPr lang="fr-BE" dirty="0" err="1" smtClean="0"/>
              <a:t>highest</a:t>
            </a:r>
            <a:r>
              <a:rPr lang="fr-BE" dirty="0" smtClean="0"/>
              <a:t> </a:t>
            </a:r>
            <a:r>
              <a:rPr lang="fr-BE" dirty="0" err="1" smtClean="0"/>
              <a:t>uplift</a:t>
            </a:r>
            <a:endParaRPr lang="fr-BE" dirty="0" smtClean="0"/>
          </a:p>
        </p:txBody>
      </p:sp>
      <p:sp>
        <p:nvSpPr>
          <p:cNvPr id="10" name="Bent Arrow 9"/>
          <p:cNvSpPr/>
          <p:nvPr/>
        </p:nvSpPr>
        <p:spPr>
          <a:xfrm flipH="1">
            <a:off x="7976788" y="2079852"/>
            <a:ext cx="606287" cy="50009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6788" y="3855508"/>
            <a:ext cx="4215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/>
              <a:t>Higher</a:t>
            </a:r>
            <a:r>
              <a:rPr lang="fr-BE" b="1" dirty="0" smtClean="0"/>
              <a:t> </a:t>
            </a:r>
            <a:r>
              <a:rPr lang="fr-BE" b="1" dirty="0" err="1" smtClean="0"/>
              <a:t>uplift</a:t>
            </a:r>
            <a:r>
              <a:rPr lang="fr-BE" b="1" dirty="0" smtClean="0"/>
              <a:t> for </a:t>
            </a:r>
            <a:r>
              <a:rPr lang="fr-BE" b="1" dirty="0" err="1" smtClean="0"/>
              <a:t>SUVs</a:t>
            </a:r>
            <a:r>
              <a:rPr lang="fr-BE" b="1" dirty="0" smtClean="0"/>
              <a:t> </a:t>
            </a:r>
            <a:r>
              <a:rPr lang="fr-BE" b="1" dirty="0" err="1" smtClean="0"/>
              <a:t>compared</a:t>
            </a:r>
            <a:r>
              <a:rPr lang="fr-BE" b="1" dirty="0" smtClean="0"/>
              <a:t> to </a:t>
            </a:r>
            <a:r>
              <a:rPr lang="fr-BE" b="1" dirty="0" err="1" smtClean="0"/>
              <a:t>hatchbacks</a:t>
            </a:r>
            <a:r>
              <a:rPr lang="fr-BE" b="1" dirty="0" smtClean="0"/>
              <a:t> and sedans:</a:t>
            </a:r>
          </a:p>
          <a:p>
            <a:r>
              <a:rPr lang="fr-BE" dirty="0" smtClean="0"/>
              <a:t>Diesel </a:t>
            </a:r>
            <a:r>
              <a:rPr lang="fr-BE" dirty="0" smtClean="0">
                <a:sym typeface="Wingdings" panose="05000000000000000000" pitchFamily="2" charset="2"/>
              </a:rPr>
              <a:t> 25% vs. 23%</a:t>
            </a:r>
          </a:p>
          <a:p>
            <a:r>
              <a:rPr lang="fr-BE" dirty="0" err="1" smtClean="0">
                <a:sym typeface="Wingdings" panose="05000000000000000000" pitchFamily="2" charset="2"/>
              </a:rPr>
              <a:t>Petrol</a:t>
            </a:r>
            <a:r>
              <a:rPr lang="fr-BE" dirty="0" smtClean="0">
                <a:sym typeface="Wingdings" panose="05000000000000000000" pitchFamily="2" charset="2"/>
              </a:rPr>
              <a:t>  20% vs. 19%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 err="1" smtClean="0">
                <a:sym typeface="Wingdings" panose="05000000000000000000" pitchFamily="2" charset="2"/>
              </a:rPr>
              <a:t>Very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similar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results</a:t>
            </a:r>
            <a:r>
              <a:rPr lang="fr-BE" dirty="0" smtClean="0">
                <a:sym typeface="Wingdings" panose="05000000000000000000" pitchFamily="2" charset="2"/>
              </a:rPr>
              <a:t> to 2018 </a:t>
            </a:r>
            <a:r>
              <a:rPr lang="fr-BE" dirty="0" err="1" smtClean="0">
                <a:sym typeface="Wingdings" panose="05000000000000000000" pitchFamily="2" charset="2"/>
              </a:rPr>
              <a:t>picture</a:t>
            </a:r>
            <a:endParaRPr lang="fr-BE" dirty="0" smtClean="0">
              <a:sym typeface="Wingdings" panose="05000000000000000000" pitchFamily="2" charset="2"/>
            </a:endParaRPr>
          </a:p>
          <a:p>
            <a:r>
              <a:rPr lang="fr-BE" dirty="0" err="1" smtClean="0">
                <a:sym typeface="Wingdings" panose="05000000000000000000" pitchFamily="2" charset="2"/>
              </a:rPr>
              <a:t>Absolute</a:t>
            </a:r>
            <a:r>
              <a:rPr lang="fr-BE" dirty="0" smtClean="0">
                <a:sym typeface="Wingdings" panose="05000000000000000000" pitchFamily="2" charset="2"/>
              </a:rPr>
              <a:t> WLTP-NEDC </a:t>
            </a:r>
            <a:r>
              <a:rPr lang="fr-BE" dirty="0" err="1" smtClean="0">
                <a:sym typeface="Wingdings" panose="05000000000000000000" pitchFamily="2" charset="2"/>
              </a:rPr>
              <a:t>difference</a:t>
            </a:r>
            <a:r>
              <a:rPr lang="fr-BE" dirty="0" smtClean="0">
                <a:sym typeface="Wingdings" panose="05000000000000000000" pitchFamily="2" charset="2"/>
              </a:rPr>
              <a:t> (26 g/km) in line </a:t>
            </a:r>
            <a:r>
              <a:rPr lang="fr-BE" dirty="0" err="1" smtClean="0">
                <a:sym typeface="Wingdings" panose="05000000000000000000" pitchFamily="2" charset="2"/>
              </a:rPr>
              <a:t>with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TNO’s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findings</a:t>
            </a:r>
            <a:endParaRPr lang="fr-BE" dirty="0" smtClean="0"/>
          </a:p>
        </p:txBody>
      </p:sp>
      <p:sp>
        <p:nvSpPr>
          <p:cNvPr id="19" name="Shape 58"/>
          <p:cNvSpPr txBox="1">
            <a:spLocks/>
          </p:cNvSpPr>
          <p:nvPr/>
        </p:nvSpPr>
        <p:spPr>
          <a:xfrm>
            <a:off x="164467" y="6386900"/>
            <a:ext cx="11594400" cy="29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 panose="020B0604020202020204" pitchFamily="34" charset="0"/>
              <a:buNone/>
            </a:pPr>
            <a:r>
              <a:rPr lang="en" sz="1467" smtClean="0">
                <a:ea typeface="Arial"/>
                <a:cs typeface="Arial"/>
                <a:sym typeface="Arial"/>
              </a:rPr>
              <a:t>Get Real </a:t>
            </a:r>
            <a:r>
              <a:rPr lang="en" sz="1467" smtClean="0"/>
              <a:t>conference Hungary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467" smtClean="0"/>
              <a:t>Shifting from NEDC to WLTP – What is the impact on 2025/30 CO</a:t>
            </a:r>
            <a:r>
              <a:rPr lang="en" sz="1467" baseline="-25000" smtClean="0"/>
              <a:t>2</a:t>
            </a:r>
            <a:r>
              <a:rPr lang="en" sz="1467" smtClean="0"/>
              <a:t> targets?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" sz="1467" smtClean="0"/>
              <a:t> 5 February 2020</a:t>
            </a:r>
            <a:endParaRPr lang="en" sz="1467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3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1"/>
            <a:ext cx="2106144" cy="8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134" y="91267"/>
            <a:ext cx="3140833" cy="62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7" y="921700"/>
            <a:ext cx="12192000" cy="90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733" dirty="0"/>
              <a:t> </a:t>
            </a:r>
            <a:r>
              <a:rPr lang="en" sz="3733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WLTP uplift is higher than expected</a:t>
            </a:r>
            <a:endParaRPr lang="en" sz="3733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2024" y="1972213"/>
            <a:ext cx="307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/>
              <a:t>Uplift</a:t>
            </a:r>
            <a:r>
              <a:rPr lang="fr-BE" b="1" dirty="0"/>
              <a:t> </a:t>
            </a:r>
            <a:r>
              <a:rPr lang="fr-BE" b="1" dirty="0" err="1"/>
              <a:t>with</a:t>
            </a:r>
            <a:r>
              <a:rPr lang="fr-BE" b="1" dirty="0"/>
              <a:t> </a:t>
            </a:r>
            <a:r>
              <a:rPr lang="en-US" b="1" dirty="0"/>
              <a:t>“measured” values</a:t>
            </a:r>
          </a:p>
          <a:p>
            <a:r>
              <a:rPr lang="en-US" dirty="0"/>
              <a:t>WLTP values down by 4.5</a:t>
            </a:r>
            <a:r>
              <a:rPr lang="en-US" dirty="0" smtClean="0"/>
              <a:t>%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9636"/>
              </p:ext>
            </p:extLst>
          </p:nvPr>
        </p:nvGraphicFramePr>
        <p:xfrm>
          <a:off x="2632024" y="2864963"/>
          <a:ext cx="7545645" cy="860688"/>
        </p:xfrm>
        <a:graphic>
          <a:graphicData uri="http://schemas.openxmlformats.org/drawingml/2006/table">
            <a:tbl>
              <a:tblPr/>
              <a:tblGrid>
                <a:gridCol w="1503694"/>
                <a:gridCol w="1173061"/>
                <a:gridCol w="1713440"/>
                <a:gridCol w="1881510"/>
                <a:gridCol w="1273940"/>
              </a:tblGrid>
              <a:tr h="357768">
                <a:tc>
                  <a:txBody>
                    <a:bodyPr/>
                    <a:lstStyle/>
                    <a:p>
                      <a:pPr algn="l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 average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(ICE + MHEV)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Petrol (ICE + MHEV)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Petrol (FHEV)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Declared WLTP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Measured</a:t>
                      </a:r>
                      <a:r>
                        <a:rPr lang="fr-BE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WLTP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Bent Arrow 12"/>
          <p:cNvSpPr/>
          <p:nvPr/>
        </p:nvSpPr>
        <p:spPr>
          <a:xfrm rot="5400000">
            <a:off x="5837562" y="2127349"/>
            <a:ext cx="482300" cy="50009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V="1">
            <a:off x="4587543" y="3972070"/>
            <a:ext cx="606287" cy="50009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t="12791" r="7542" b="12839"/>
          <a:stretch/>
        </p:blipFill>
        <p:spPr>
          <a:xfrm>
            <a:off x="5424920" y="3995219"/>
            <a:ext cx="1629770" cy="7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85780" y="417055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10%</a:t>
            </a:r>
            <a:endParaRPr lang="en-GB" b="1" dirty="0"/>
          </a:p>
        </p:txBody>
      </p:sp>
      <p:sp>
        <p:nvSpPr>
          <p:cNvPr id="22" name="Right Arrow 21"/>
          <p:cNvSpPr/>
          <p:nvPr/>
        </p:nvSpPr>
        <p:spPr>
          <a:xfrm rot="5400000">
            <a:off x="5946600" y="5103147"/>
            <a:ext cx="586409" cy="349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597478" y="5691934"/>
            <a:ext cx="528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/>
              <a:t>What</a:t>
            </a:r>
            <a:r>
              <a:rPr lang="fr-BE" b="1" dirty="0" smtClean="0"/>
              <a:t> are the </a:t>
            </a:r>
            <a:r>
              <a:rPr lang="fr-BE" b="1" dirty="0" err="1" smtClean="0"/>
              <a:t>consequences</a:t>
            </a:r>
            <a:r>
              <a:rPr lang="fr-BE" b="1" dirty="0" smtClean="0"/>
              <a:t> for 2025/30 CO</a:t>
            </a:r>
            <a:r>
              <a:rPr lang="fr-BE" b="1" baseline="-25000" dirty="0" smtClean="0"/>
              <a:t>2</a:t>
            </a:r>
            <a:r>
              <a:rPr lang="fr-BE" b="1" dirty="0" smtClean="0"/>
              <a:t> </a:t>
            </a:r>
            <a:r>
              <a:rPr lang="fr-BE" b="1" dirty="0" err="1" smtClean="0"/>
              <a:t>targets</a:t>
            </a:r>
            <a:r>
              <a:rPr lang="fr-BE" b="1" dirty="0" smtClean="0"/>
              <a:t>?</a:t>
            </a:r>
            <a:endParaRPr lang="en-US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154" b="73077" l="1300" r="98700">
                        <a14:foregroundMark x1="44700" y1="29103" x2="44700" y2="29103"/>
                        <a14:foregroundMark x1="84800" y1="20128" x2="84800" y2="20128"/>
                        <a14:foregroundMark x1="83400" y1="30897" x2="83400" y2="30897"/>
                        <a14:foregroundMark x1="79500" y1="26282" x2="79500" y2="26282"/>
                        <a14:foregroundMark x1="73700" y1="28205" x2="73700" y2="28205"/>
                        <a14:foregroundMark x1="71000" y1="39103" x2="71000" y2="39103"/>
                        <a14:foregroundMark x1="63400" y1="33333" x2="63400" y2="33333"/>
                        <a14:foregroundMark x1="37300" y1="38590" x2="37300" y2="38590"/>
                        <a14:foregroundMark x1="27400" y1="47821" x2="27400" y2="47821"/>
                        <a14:foregroundMark x1="15800" y1="42436" x2="15800" y2="42436"/>
                        <a14:foregroundMark x1="9100" y1="47949" x2="9100" y2="47949"/>
                        <a14:foregroundMark x1="28500" y1="65769" x2="28500" y2="65769"/>
                        <a14:foregroundMark x1="66700" y1="57179" x2="66700" y2="57179"/>
                        <a14:foregroundMark x1="56500" y1="60769" x2="56500" y2="60769"/>
                        <a14:foregroundMark x1="71300" y1="21923" x2="71300" y2="2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" t="15942" r="1090" b="26666"/>
          <a:stretch/>
        </p:blipFill>
        <p:spPr>
          <a:xfrm>
            <a:off x="9797507" y="1648683"/>
            <a:ext cx="1961360" cy="900000"/>
          </a:xfrm>
          <a:prstGeom prst="rect">
            <a:avLst/>
          </a:prstGeom>
        </p:spPr>
      </p:pic>
      <p:sp>
        <p:nvSpPr>
          <p:cNvPr id="25" name="Shape 58"/>
          <p:cNvSpPr txBox="1">
            <a:spLocks/>
          </p:cNvSpPr>
          <p:nvPr/>
        </p:nvSpPr>
        <p:spPr>
          <a:xfrm>
            <a:off x="164467" y="6386900"/>
            <a:ext cx="11594400" cy="29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 panose="020B0604020202020204" pitchFamily="34" charset="0"/>
              <a:buNone/>
            </a:pPr>
            <a:r>
              <a:rPr lang="en" sz="1467" smtClean="0">
                <a:ea typeface="Arial"/>
                <a:cs typeface="Arial"/>
                <a:sym typeface="Arial"/>
              </a:rPr>
              <a:t>Get Real </a:t>
            </a:r>
            <a:r>
              <a:rPr lang="en" sz="1467" smtClean="0"/>
              <a:t>conference Hungary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467" smtClean="0"/>
              <a:t>Shifting from NEDC to WLTP – What is the impact on 2025/30 CO</a:t>
            </a:r>
            <a:r>
              <a:rPr lang="en" sz="1467" baseline="-25000" smtClean="0"/>
              <a:t>2</a:t>
            </a:r>
            <a:r>
              <a:rPr lang="en" sz="1467" smtClean="0"/>
              <a:t> targets?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" sz="1467" smtClean="0"/>
              <a:t> 5 February 2020</a:t>
            </a:r>
            <a:endParaRPr lang="en" sz="1467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7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0" y="1"/>
            <a:ext cx="2106144" cy="8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3134" y="91267"/>
            <a:ext cx="3140833" cy="6250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7" y="921700"/>
            <a:ext cx="12192000" cy="90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733" dirty="0"/>
              <a:t> </a:t>
            </a:r>
            <a:r>
              <a:rPr lang="en" sz="3733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2025/30 CO</a:t>
            </a:r>
            <a:r>
              <a:rPr lang="en" sz="3733" baseline="-25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3733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targets could be undermined by 10%</a:t>
            </a:r>
            <a:endParaRPr lang="en" sz="3733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943" y="3648240"/>
            <a:ext cx="1771200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371" y="3648240"/>
            <a:ext cx="1777342" cy="25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154" b="73077" l="1300" r="98700">
                        <a14:foregroundMark x1="44700" y1="29103" x2="44700" y2="29103"/>
                        <a14:foregroundMark x1="84800" y1="20128" x2="84800" y2="20128"/>
                        <a14:foregroundMark x1="83400" y1="30897" x2="83400" y2="30897"/>
                        <a14:foregroundMark x1="79500" y1="26282" x2="79500" y2="26282"/>
                        <a14:foregroundMark x1="73700" y1="28205" x2="73700" y2="28205"/>
                        <a14:foregroundMark x1="71000" y1="39103" x2="71000" y2="39103"/>
                        <a14:foregroundMark x1="63400" y1="33333" x2="63400" y2="33333"/>
                        <a14:foregroundMark x1="37300" y1="38590" x2="37300" y2="38590"/>
                        <a14:foregroundMark x1="27400" y1="47821" x2="27400" y2="47821"/>
                        <a14:foregroundMark x1="15800" y1="42436" x2="15800" y2="42436"/>
                        <a14:foregroundMark x1="9100" y1="47949" x2="9100" y2="47949"/>
                        <a14:foregroundMark x1="28500" y1="65769" x2="28500" y2="65769"/>
                        <a14:foregroundMark x1="66700" y1="57179" x2="66700" y2="57179"/>
                        <a14:foregroundMark x1="56500" y1="60769" x2="56500" y2="60769"/>
                        <a14:foregroundMark x1="71300" y1="21923" x2="71300" y2="2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" t="15942" r="1090" b="26666"/>
          <a:stretch/>
        </p:blipFill>
        <p:spPr>
          <a:xfrm>
            <a:off x="9797507" y="1648683"/>
            <a:ext cx="1961360" cy="90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4468" y="3813640"/>
            <a:ext cx="8033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The </a:t>
            </a:r>
            <a:r>
              <a:rPr lang="fr-BE" dirty="0" err="1" smtClean="0"/>
              <a:t>only</a:t>
            </a:r>
            <a:r>
              <a:rPr lang="fr-BE" dirty="0" smtClean="0"/>
              <a:t> </a:t>
            </a:r>
            <a:r>
              <a:rPr lang="fr-BE" dirty="0" err="1" smtClean="0"/>
              <a:t>difference</a:t>
            </a:r>
            <a:r>
              <a:rPr lang="fr-BE" dirty="0" smtClean="0"/>
              <a:t> in </a:t>
            </a:r>
            <a:r>
              <a:rPr lang="fr-BE" dirty="0" err="1" smtClean="0"/>
              <a:t>these</a:t>
            </a:r>
            <a:r>
              <a:rPr lang="fr-BE" dirty="0" smtClean="0"/>
              <a:t> scenarios </a:t>
            </a:r>
            <a:r>
              <a:rPr lang="fr-BE" dirty="0" err="1" smtClean="0"/>
              <a:t>is</a:t>
            </a:r>
            <a:r>
              <a:rPr lang="fr-BE" dirty="0" smtClean="0"/>
              <a:t> the WLTP </a:t>
            </a:r>
            <a:r>
              <a:rPr lang="fr-BE" dirty="0" err="1" smtClean="0"/>
              <a:t>uplift</a:t>
            </a:r>
            <a:r>
              <a:rPr lang="fr-BE" dirty="0"/>
              <a:t> </a:t>
            </a:r>
            <a:r>
              <a:rPr lang="fr-BE" dirty="0" smtClean="0"/>
              <a:t>– Impacts are:</a:t>
            </a:r>
          </a:p>
          <a:p>
            <a:endParaRPr lang="fr-BE" dirty="0" smtClean="0"/>
          </a:p>
          <a:p>
            <a:pPr marL="285750" indent="-285750">
              <a:buFontTx/>
              <a:buChar char="-"/>
            </a:pPr>
            <a:r>
              <a:rPr lang="fr-BE" dirty="0" err="1" smtClean="0"/>
              <a:t>Difference</a:t>
            </a:r>
            <a:r>
              <a:rPr lang="fr-BE" dirty="0" smtClean="0"/>
              <a:t> of 2021 WLTP </a:t>
            </a:r>
            <a:r>
              <a:rPr lang="fr-BE" dirty="0" err="1" smtClean="0"/>
              <a:t>baseline</a:t>
            </a:r>
            <a:r>
              <a:rPr lang="fr-BE" dirty="0" smtClean="0"/>
              <a:t> up to 10 g/km</a:t>
            </a:r>
          </a:p>
          <a:p>
            <a:pPr marL="285750" indent="-285750">
              <a:buFontTx/>
              <a:buChar char="-"/>
            </a:pPr>
            <a:r>
              <a:rPr lang="fr-BE" dirty="0" smtClean="0"/>
              <a:t>2025/2030 CO</a:t>
            </a:r>
            <a:r>
              <a:rPr lang="fr-BE" baseline="-25000" dirty="0" smtClean="0"/>
              <a:t>2</a:t>
            </a:r>
            <a:r>
              <a:rPr lang="fr-BE" dirty="0" smtClean="0"/>
              <a:t> </a:t>
            </a:r>
            <a:r>
              <a:rPr lang="fr-BE" dirty="0" err="1" smtClean="0"/>
              <a:t>targets</a:t>
            </a:r>
            <a:r>
              <a:rPr lang="fr-BE" dirty="0" smtClean="0"/>
              <a:t> </a:t>
            </a:r>
            <a:r>
              <a:rPr lang="fr-BE" dirty="0" err="1" smtClean="0"/>
              <a:t>increased</a:t>
            </a:r>
            <a:r>
              <a:rPr lang="fr-BE" dirty="0" smtClean="0"/>
              <a:t> </a:t>
            </a:r>
            <a:r>
              <a:rPr lang="fr-BE" dirty="0" smtClean="0"/>
              <a:t>by 5% - 10%</a:t>
            </a:r>
          </a:p>
          <a:p>
            <a:pPr marL="285750" indent="-285750">
              <a:buFontTx/>
              <a:buChar char="-"/>
            </a:pPr>
            <a:r>
              <a:rPr lang="fr-BE" dirty="0" err="1" smtClean="0"/>
              <a:t>Needed</a:t>
            </a:r>
            <a:r>
              <a:rPr lang="fr-BE" dirty="0" smtClean="0"/>
              <a:t> EV </a:t>
            </a:r>
            <a:r>
              <a:rPr lang="fr-BE" dirty="0" err="1" smtClean="0"/>
              <a:t>shares</a:t>
            </a:r>
            <a:r>
              <a:rPr lang="fr-BE" dirty="0" smtClean="0"/>
              <a:t> to </a:t>
            </a:r>
            <a:r>
              <a:rPr lang="fr-BE" dirty="0" err="1" smtClean="0"/>
              <a:t>meet</a:t>
            </a:r>
            <a:r>
              <a:rPr lang="fr-BE" dirty="0" smtClean="0"/>
              <a:t> </a:t>
            </a:r>
            <a:r>
              <a:rPr lang="fr-BE" dirty="0" err="1" smtClean="0"/>
              <a:t>targets</a:t>
            </a:r>
            <a:r>
              <a:rPr lang="fr-BE" dirty="0" smtClean="0"/>
              <a:t> </a:t>
            </a:r>
            <a:r>
              <a:rPr lang="fr-BE" dirty="0" err="1" smtClean="0"/>
              <a:t>decreased</a:t>
            </a:r>
            <a:r>
              <a:rPr lang="fr-BE" dirty="0" smtClean="0"/>
              <a:t> by up to 9% (2025) and 7% (2030)</a:t>
            </a:r>
          </a:p>
          <a:p>
            <a:endParaRPr lang="fr-BE" b="1" dirty="0" smtClean="0"/>
          </a:p>
          <a:p>
            <a:r>
              <a:rPr lang="fr-BE" b="1" dirty="0" err="1" smtClean="0"/>
              <a:t>Undermining</a:t>
            </a:r>
            <a:r>
              <a:rPr lang="fr-BE" b="1" dirty="0" smtClean="0"/>
              <a:t> the </a:t>
            </a:r>
            <a:r>
              <a:rPr lang="fr-BE" b="1" dirty="0" err="1" smtClean="0"/>
              <a:t>needed</a:t>
            </a:r>
            <a:r>
              <a:rPr lang="fr-BE" b="1" dirty="0" smtClean="0"/>
              <a:t> transition to </a:t>
            </a:r>
            <a:r>
              <a:rPr lang="fr-BE" b="1" dirty="0" err="1" smtClean="0"/>
              <a:t>EVs</a:t>
            </a:r>
            <a:r>
              <a:rPr lang="fr-BE" b="1" dirty="0" smtClean="0"/>
              <a:t> </a:t>
            </a:r>
            <a:r>
              <a:rPr lang="fr-BE" b="1" dirty="0" err="1" smtClean="0"/>
              <a:t>towards</a:t>
            </a:r>
            <a:r>
              <a:rPr lang="fr-BE" b="1" dirty="0" smtClean="0"/>
              <a:t> </a:t>
            </a:r>
            <a:r>
              <a:rPr lang="fr-BE" b="1" dirty="0" err="1" smtClean="0"/>
              <a:t>climate</a:t>
            </a:r>
            <a:r>
              <a:rPr lang="fr-BE" b="1" dirty="0" smtClean="0"/>
              <a:t> </a:t>
            </a:r>
            <a:r>
              <a:rPr lang="fr-BE" b="1" dirty="0" err="1" smtClean="0"/>
              <a:t>neutrality</a:t>
            </a:r>
            <a:r>
              <a:rPr lang="fr-BE" b="1" dirty="0" smtClean="0"/>
              <a:t> in 2050</a:t>
            </a:r>
            <a:endParaRPr lang="fr-BE" b="1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87390"/>
              </p:ext>
            </p:extLst>
          </p:nvPr>
        </p:nvGraphicFramePr>
        <p:xfrm>
          <a:off x="137394" y="1981827"/>
          <a:ext cx="9522786" cy="1416315"/>
        </p:xfrm>
        <a:graphic>
          <a:graphicData uri="http://schemas.openxmlformats.org/drawingml/2006/table">
            <a:tbl>
              <a:tblPr/>
              <a:tblGrid>
                <a:gridCol w="1742922"/>
                <a:gridCol w="884583"/>
                <a:gridCol w="884583"/>
                <a:gridCol w="884583"/>
                <a:gridCol w="884583"/>
                <a:gridCol w="884583"/>
                <a:gridCol w="1797611"/>
                <a:gridCol w="1559338"/>
              </a:tblGrid>
              <a:tr h="2885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Starting point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Uplift scenario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WLTP CO</a:t>
                      </a:r>
                      <a:r>
                        <a:rPr lang="en-GB" sz="18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g/km)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Needed EV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shares to</a:t>
                      </a:r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meet targets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WLTPd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g/km (NEDC)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WLTPm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 of EVs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JRC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Shape 58"/>
          <p:cNvSpPr txBox="1">
            <a:spLocks/>
          </p:cNvSpPr>
          <p:nvPr/>
        </p:nvSpPr>
        <p:spPr>
          <a:xfrm>
            <a:off x="164467" y="6386900"/>
            <a:ext cx="11594400" cy="295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 panose="020B0604020202020204" pitchFamily="34" charset="0"/>
              <a:buNone/>
            </a:pPr>
            <a:r>
              <a:rPr lang="en" sz="1467" smtClean="0">
                <a:ea typeface="Arial"/>
                <a:cs typeface="Arial"/>
                <a:sym typeface="Arial"/>
              </a:rPr>
              <a:t>Get Real </a:t>
            </a:r>
            <a:r>
              <a:rPr lang="en" sz="1467" smtClean="0"/>
              <a:t>conference Hungary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" sz="1467" smtClean="0"/>
              <a:t>Shifting from NEDC to WLTP – What is the impact on 2025/30 CO</a:t>
            </a:r>
            <a:r>
              <a:rPr lang="en" sz="1467" baseline="-25000" smtClean="0"/>
              <a:t>2</a:t>
            </a:r>
            <a:r>
              <a:rPr lang="en" sz="1467" smtClean="0"/>
              <a:t> targets?</a:t>
            </a:r>
            <a:r>
              <a:rPr lang="en" sz="1467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" sz="1467" smtClean="0"/>
              <a:t> 5 February 2020</a:t>
            </a:r>
            <a:endParaRPr lang="en" sz="1467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2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Microsoft Office PowerPoint</Application>
  <PresentationFormat>Breitbild</PresentationFormat>
  <Paragraphs>267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Shifting from NEDC to WLTP – What is the impact on 2025/30 CO2 targets? </vt:lpstr>
      <vt:lpstr> Dieselgate accelerated the transition to WLTP</vt:lpstr>
      <vt:lpstr> A double change in the regulation: the test procedure…</vt:lpstr>
      <vt:lpstr> …with an impact on setting next EU CO2 targets </vt:lpstr>
      <vt:lpstr> The inflation of WLTP uplift is already happening</vt:lpstr>
      <vt:lpstr> EEA’s 2018 data gives a first overview</vt:lpstr>
      <vt:lpstr> Current WLTP uplift is higher than expected</vt:lpstr>
      <vt:lpstr> Current WLTP uplift is higher than expected</vt:lpstr>
      <vt:lpstr> 2025/30 CO2 targets could be undermined by 10%</vt:lpstr>
      <vt:lpstr> Summary</vt:lpstr>
      <vt:lpstr> Policy recommandations</vt:lpstr>
      <vt:lpstr> Thank you for your attention!</vt:lpstr>
    </vt:vector>
  </TitlesOfParts>
  <Company>Transport &amp; Environment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Yoann Le Petit</dc:creator>
  <cp:lastModifiedBy>Test User</cp:lastModifiedBy>
  <cp:revision>271</cp:revision>
  <dcterms:created xsi:type="dcterms:W3CDTF">2018-04-11T07:47:25Z</dcterms:created>
  <dcterms:modified xsi:type="dcterms:W3CDTF">2020-02-05T12:05:59Z</dcterms:modified>
</cp:coreProperties>
</file>